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65"/>
  </p:notesMasterIdLst>
  <p:sldIdLst>
    <p:sldId id="256" r:id="rId2"/>
    <p:sldId id="257" r:id="rId3"/>
    <p:sldId id="262" r:id="rId4"/>
    <p:sldId id="258" r:id="rId5"/>
    <p:sldId id="259" r:id="rId6"/>
    <p:sldId id="263" r:id="rId7"/>
    <p:sldId id="260" r:id="rId8"/>
    <p:sldId id="261" r:id="rId9"/>
    <p:sldId id="267" r:id="rId10"/>
    <p:sldId id="265" r:id="rId11"/>
    <p:sldId id="266" r:id="rId12"/>
    <p:sldId id="277" r:id="rId13"/>
    <p:sldId id="276" r:id="rId14"/>
    <p:sldId id="268" r:id="rId15"/>
    <p:sldId id="278" r:id="rId16"/>
    <p:sldId id="273" r:id="rId17"/>
    <p:sldId id="271" r:id="rId18"/>
    <p:sldId id="272" r:id="rId19"/>
    <p:sldId id="274" r:id="rId20"/>
    <p:sldId id="279" r:id="rId21"/>
    <p:sldId id="280" r:id="rId22"/>
    <p:sldId id="281" r:id="rId23"/>
    <p:sldId id="283" r:id="rId24"/>
    <p:sldId id="284" r:id="rId25"/>
    <p:sldId id="285" r:id="rId26"/>
    <p:sldId id="286" r:id="rId27"/>
    <p:sldId id="290" r:id="rId28"/>
    <p:sldId id="287" r:id="rId29"/>
    <p:sldId id="288" r:id="rId30"/>
    <p:sldId id="291" r:id="rId31"/>
    <p:sldId id="292" r:id="rId32"/>
    <p:sldId id="298" r:id="rId33"/>
    <p:sldId id="293" r:id="rId34"/>
    <p:sldId id="299" r:id="rId35"/>
    <p:sldId id="294" r:id="rId36"/>
    <p:sldId id="300" r:id="rId37"/>
    <p:sldId id="295" r:id="rId38"/>
    <p:sldId id="301" r:id="rId39"/>
    <p:sldId id="306" r:id="rId40"/>
    <p:sldId id="296" r:id="rId41"/>
    <p:sldId id="297" r:id="rId42"/>
    <p:sldId id="302" r:id="rId43"/>
    <p:sldId id="303" r:id="rId44"/>
    <p:sldId id="304" r:id="rId45"/>
    <p:sldId id="305" r:id="rId46"/>
    <p:sldId id="307" r:id="rId47"/>
    <p:sldId id="308" r:id="rId48"/>
    <p:sldId id="309" r:id="rId49"/>
    <p:sldId id="310" r:id="rId50"/>
    <p:sldId id="311" r:id="rId51"/>
    <p:sldId id="313" r:id="rId52"/>
    <p:sldId id="312" r:id="rId53"/>
    <p:sldId id="314" r:id="rId54"/>
    <p:sldId id="315" r:id="rId55"/>
    <p:sldId id="316" r:id="rId56"/>
    <p:sldId id="317" r:id="rId57"/>
    <p:sldId id="318" r:id="rId58"/>
    <p:sldId id="319" r:id="rId59"/>
    <p:sldId id="320" r:id="rId60"/>
    <p:sldId id="321" r:id="rId61"/>
    <p:sldId id="322" r:id="rId62"/>
    <p:sldId id="323" r:id="rId63"/>
    <p:sldId id="324"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654"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8149DF-9B1C-489F-8A8F-AAAB8E6F300D}" type="datetimeFigureOut">
              <a:rPr lang="en-US" smtClean="0"/>
              <a:pPr/>
              <a:t>2/21/2017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7B410B-4303-47C3-9490-C2F419D459E5}" type="slidenum">
              <a:rPr lang="en-US" smtClean="0"/>
              <a:pPr/>
              <a:t>‹#›</a:t>
            </a:fld>
            <a:endParaRPr lang="en-US"/>
          </a:p>
        </p:txBody>
      </p:sp>
    </p:spTree>
    <p:extLst>
      <p:ext uri="{BB962C8B-B14F-4D97-AF65-F5344CB8AC3E}">
        <p14:creationId xmlns:p14="http://schemas.microsoft.com/office/powerpoint/2010/main" val="571870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7B410B-4303-47C3-9490-C2F419D459E5}" type="slidenum">
              <a:rPr lang="en-US" smtClean="0"/>
              <a:pPr/>
              <a:t>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564CF2E0-CCC4-4E1E-9902-C3C36AB3FDA4}" type="datetimeFigureOut">
              <a:rPr lang="en-US" smtClean="0"/>
              <a:t>2/21/2017</a:t>
            </a:fld>
            <a:endParaRPr lang="en-US"/>
          </a:p>
        </p:txBody>
      </p:sp>
      <p:sp>
        <p:nvSpPr>
          <p:cNvPr id="17" name="Footer Placeholder 16"/>
          <p:cNvSpPr>
            <a:spLocks noGrp="1"/>
          </p:cNvSpPr>
          <p:nvPr>
            <p:ph type="ftr" sz="quarter" idx="11"/>
          </p:nvPr>
        </p:nvSpPr>
        <p:spPr/>
        <p:txBody>
          <a:bodyPr/>
          <a:lstStyle/>
          <a:p>
            <a:endParaRPr kumimoji="0"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6F42FDE4-A7DD-41A7-A0A6-9B649FB43336}" type="slidenum">
              <a:rPr kumimoji="0" lang="en-US" smtClean="0"/>
              <a:t>‹#›</a:t>
            </a:fld>
            <a:endParaRPr kumimoji="0" lang="en-US" sz="1400" dirty="0">
              <a:solidFill>
                <a:srgbClr val="FFFFFF"/>
              </a:solidFill>
            </a:endParaRPr>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2/21/2017</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2/21/2017</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2/21/2017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2/21/2017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2/21/2017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2/21/2017</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pPr/>
              <a:t>2/21/2017</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John Sochacki</a:t>
            </a:r>
          </a:p>
        </p:txBody>
      </p:sp>
      <p:sp>
        <p:nvSpPr>
          <p:cNvPr id="2" name="Title 1"/>
          <p:cNvSpPr>
            <a:spLocks noGrp="1"/>
          </p:cNvSpPr>
          <p:nvPr>
            <p:ph type="ctrTitle"/>
          </p:nvPr>
        </p:nvSpPr>
        <p:spPr/>
        <p:txBody>
          <a:bodyPr/>
          <a:lstStyle/>
          <a:p>
            <a:r>
              <a:rPr lang="en-US" dirty="0" smtClean="0"/>
              <a:t>State Of The Art </a:t>
            </a:r>
            <a:r>
              <a:rPr lang="en-US" dirty="0" err="1" smtClean="0"/>
              <a:t>GaN</a:t>
            </a:r>
            <a:r>
              <a:rPr lang="en-US" dirty="0" smtClean="0"/>
              <a:t>/TWTA Analog </a:t>
            </a:r>
            <a:r>
              <a:rPr lang="en-US" dirty="0" err="1" smtClean="0"/>
              <a:t>Linearizer</a:t>
            </a:r>
            <a:r>
              <a:rPr lang="en-US" dirty="0" smtClean="0"/>
              <a:t> Overview</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Single Path: Paper 1</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4953000" y="1371600"/>
            <a:ext cx="3944886" cy="1961723"/>
          </a:xfrm>
        </p:spPr>
      </p:pic>
      <p:pic>
        <p:nvPicPr>
          <p:cNvPr id="5" name="Picture 4" descr="Narrowband_Reflective_1_Topology_2.bmp"/>
          <p:cNvPicPr>
            <a:picLocks noChangeAspect="1"/>
          </p:cNvPicPr>
          <p:nvPr/>
        </p:nvPicPr>
        <p:blipFill>
          <a:blip r:embed="rId3" cstate="print"/>
          <a:stretch>
            <a:fillRect/>
          </a:stretch>
        </p:blipFill>
        <p:spPr>
          <a:xfrm>
            <a:off x="4876800" y="3352800"/>
            <a:ext cx="3886200" cy="1676400"/>
          </a:xfrm>
          <a:prstGeom prst="rect">
            <a:avLst/>
          </a:prstGeom>
        </p:spPr>
      </p:pic>
      <p:sp>
        <p:nvSpPr>
          <p:cNvPr id="6" name="TextBox 5"/>
          <p:cNvSpPr txBox="1"/>
          <p:nvPr/>
        </p:nvSpPr>
        <p:spPr>
          <a:xfrm>
            <a:off x="304800" y="2514600"/>
            <a:ext cx="3810000" cy="3046988"/>
          </a:xfrm>
          <a:prstGeom prst="rect">
            <a:avLst/>
          </a:prstGeom>
          <a:noFill/>
        </p:spPr>
        <p:txBody>
          <a:bodyPr wrap="square" rtlCol="0">
            <a:spAutoFit/>
          </a:bodyPr>
          <a:lstStyle/>
          <a:p>
            <a:pPr algn="ctr"/>
            <a:r>
              <a:rPr lang="en-US" sz="1600" dirty="0" smtClean="0"/>
              <a:t>The top image on the right is the </a:t>
            </a:r>
            <a:r>
              <a:rPr lang="en-US" sz="1600" dirty="0" err="1" smtClean="0"/>
              <a:t>linearizer</a:t>
            </a:r>
            <a:r>
              <a:rPr lang="en-US" sz="1600" dirty="0" smtClean="0"/>
              <a:t> topology that this paper is demonstrating.  The paper is focused on this topology for it’s small size to enable integration into </a:t>
            </a:r>
            <a:r>
              <a:rPr lang="en-US" sz="1600" dirty="0" err="1" smtClean="0"/>
              <a:t>GaN</a:t>
            </a:r>
            <a:r>
              <a:rPr lang="en-US" sz="1600" dirty="0" smtClean="0"/>
              <a:t> amplifier MMICs.  Note: it’s natural phase distortion is not suited for correction of </a:t>
            </a:r>
            <a:r>
              <a:rPr lang="en-US" sz="1600" dirty="0" err="1" smtClean="0"/>
              <a:t>GaN</a:t>
            </a:r>
            <a:r>
              <a:rPr lang="en-US" sz="1600" dirty="0" smtClean="0"/>
              <a:t> phase distortion.  Although it is used for </a:t>
            </a:r>
            <a:r>
              <a:rPr lang="en-US" sz="1600" dirty="0" err="1" smtClean="0"/>
              <a:t>GaN</a:t>
            </a:r>
            <a:r>
              <a:rPr lang="en-US" sz="1600" dirty="0" smtClean="0"/>
              <a:t> </a:t>
            </a:r>
            <a:r>
              <a:rPr lang="en-US" sz="1600" dirty="0" err="1" smtClean="0"/>
              <a:t>linearzation</a:t>
            </a:r>
            <a:r>
              <a:rPr lang="en-US" sz="1600" dirty="0" smtClean="0"/>
              <a:t> it is only able to correct for AM-AM distortion and actually adds to AM-PM distortion as will be seen in four slides.</a:t>
            </a:r>
            <a:endParaRPr lang="en-US" sz="1600" dirty="0"/>
          </a:p>
        </p:txBody>
      </p:sp>
      <p:pic>
        <p:nvPicPr>
          <p:cNvPr id="7" name="Picture 6" descr="Narrowband_Reflective_1_Topology_2.bmp"/>
          <p:cNvPicPr>
            <a:picLocks noChangeAspect="1"/>
          </p:cNvPicPr>
          <p:nvPr/>
        </p:nvPicPr>
        <p:blipFill>
          <a:blip r:embed="rId4" cstate="print"/>
          <a:stretch>
            <a:fillRect/>
          </a:stretch>
        </p:blipFill>
        <p:spPr>
          <a:xfrm>
            <a:off x="4876800" y="5105400"/>
            <a:ext cx="3886200" cy="1387225"/>
          </a:xfrm>
          <a:prstGeom prst="rect">
            <a:avLst/>
          </a:prstGeom>
        </p:spPr>
      </p:pic>
      <p:sp>
        <p:nvSpPr>
          <p:cNvPr id="8" name="Rectangle 7"/>
          <p:cNvSpPr/>
          <p:nvPr/>
        </p:nvSpPr>
        <p:spPr>
          <a:xfrm>
            <a:off x="6172200" y="1371600"/>
            <a:ext cx="1143000" cy="152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876800" y="3886200"/>
            <a:ext cx="304800" cy="381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4724400" y="2057400"/>
            <a:ext cx="1447800"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24400" y="2057400"/>
            <a:ext cx="0" cy="16764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724400" y="4038600"/>
            <a:ext cx="0" cy="198120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724400" y="6019800"/>
            <a:ext cx="6096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562600" y="4800600"/>
            <a:ext cx="1371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62600" y="4648200"/>
            <a:ext cx="0" cy="1524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934200" y="4800600"/>
            <a:ext cx="0" cy="6858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6248400" y="5486400"/>
            <a:ext cx="9906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p:nvPr/>
        </p:nvCxnSpPr>
        <p:spPr>
          <a:xfrm>
            <a:off x="5791200" y="3505200"/>
            <a:ext cx="0" cy="1143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953000" y="4648200"/>
            <a:ext cx="838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953000" y="3505200"/>
            <a:ext cx="838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953000" y="3505200"/>
            <a:ext cx="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953000" y="4267200"/>
            <a:ext cx="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5181600" y="3962400"/>
            <a:ext cx="228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p:cNvCxnSpPr/>
          <p:nvPr/>
        </p:nvCxnSpPr>
        <p:spPr>
          <a:xfrm flipH="1">
            <a:off x="4724400" y="3733800"/>
            <a:ext cx="533400"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5257800" y="3733800"/>
            <a:ext cx="0" cy="2286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5105400" y="5486400"/>
            <a:ext cx="457200" cy="4572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p:cNvCxnSpPr>
            <a:stCxn id="80" idx="2"/>
          </p:cNvCxnSpPr>
          <p:nvPr/>
        </p:nvCxnSpPr>
        <p:spPr>
          <a:xfrm>
            <a:off x="5334000" y="5943600"/>
            <a:ext cx="0" cy="7620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4724400" y="4038600"/>
            <a:ext cx="15240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Reflective Single Path: Paper 1</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5257800" y="1447800"/>
            <a:ext cx="3657600" cy="4987126"/>
          </a:xfrm>
        </p:spPr>
      </p:pic>
      <p:sp>
        <p:nvSpPr>
          <p:cNvPr id="6" name="TextBox 5"/>
          <p:cNvSpPr txBox="1"/>
          <p:nvPr/>
        </p:nvSpPr>
        <p:spPr>
          <a:xfrm>
            <a:off x="304800" y="1371600"/>
            <a:ext cx="5181600" cy="1323439"/>
          </a:xfrm>
          <a:prstGeom prst="rect">
            <a:avLst/>
          </a:prstGeom>
          <a:noFill/>
        </p:spPr>
        <p:txBody>
          <a:bodyPr wrap="square" rtlCol="0">
            <a:spAutoFit/>
          </a:bodyPr>
          <a:lstStyle/>
          <a:p>
            <a:pPr algn="ctr"/>
            <a:r>
              <a:rPr lang="en-US" sz="1600" dirty="0" smtClean="0"/>
              <a:t>The image on the right is the result of the </a:t>
            </a:r>
            <a:r>
              <a:rPr lang="en-US" sz="1600" dirty="0" err="1" smtClean="0"/>
              <a:t>linearizer</a:t>
            </a:r>
            <a:r>
              <a:rPr lang="en-US" sz="1600" dirty="0" smtClean="0"/>
              <a:t> topology that this paper is demonstrating with varied cathode inductances.  Note that these inductances are in the </a:t>
            </a:r>
            <a:r>
              <a:rPr lang="en-US" sz="1600" dirty="0" err="1" smtClean="0"/>
              <a:t>pico</a:t>
            </a:r>
            <a:r>
              <a:rPr lang="en-US" sz="1600" dirty="0" smtClean="0"/>
              <a:t> henries and are therefore only suitable for MMIC based </a:t>
            </a:r>
            <a:r>
              <a:rPr lang="en-US" sz="1600" dirty="0" err="1" smtClean="0"/>
              <a:t>linearizers</a:t>
            </a:r>
            <a:r>
              <a:rPr lang="en-US" sz="1600" dirty="0" smtClean="0"/>
              <a:t>.  </a:t>
            </a:r>
            <a:endParaRPr lang="en-US" sz="1600" dirty="0"/>
          </a:p>
        </p:txBody>
      </p:sp>
      <p:pic>
        <p:nvPicPr>
          <p:cNvPr id="5" name="Content Placeholder 3" descr="Narrowband_Reflective_1_Topology_1.bmp"/>
          <p:cNvPicPr>
            <a:picLocks noChangeAspect="1"/>
          </p:cNvPicPr>
          <p:nvPr/>
        </p:nvPicPr>
        <p:blipFill>
          <a:blip r:embed="rId3" cstate="print"/>
          <a:stretch>
            <a:fillRect/>
          </a:stretch>
        </p:blipFill>
        <p:spPr bwMode="auto">
          <a:xfrm>
            <a:off x="381000" y="3886200"/>
            <a:ext cx="3429000" cy="2413388"/>
          </a:xfrm>
          <a:prstGeom prst="rect">
            <a:avLst/>
          </a:prstGeom>
          <a:noFill/>
          <a:ln w="9525">
            <a:noFill/>
            <a:miter lim="800000"/>
            <a:headEnd/>
            <a:tailEnd/>
          </a:ln>
        </p:spPr>
      </p:pic>
      <p:sp>
        <p:nvSpPr>
          <p:cNvPr id="9" name="TextBox 8"/>
          <p:cNvSpPr txBox="1"/>
          <p:nvPr/>
        </p:nvSpPr>
        <p:spPr>
          <a:xfrm>
            <a:off x="304800" y="3124201"/>
            <a:ext cx="4800600" cy="584775"/>
          </a:xfrm>
          <a:prstGeom prst="rect">
            <a:avLst/>
          </a:prstGeom>
          <a:noFill/>
        </p:spPr>
        <p:txBody>
          <a:bodyPr wrap="square" rtlCol="0">
            <a:spAutoFit/>
          </a:bodyPr>
          <a:lstStyle/>
          <a:p>
            <a:pPr algn="ctr"/>
            <a:r>
              <a:rPr lang="en-US" sz="1600" dirty="0" smtClean="0"/>
              <a:t>The image below is the AM-AM and AM-PM of the un-</a:t>
            </a:r>
            <a:r>
              <a:rPr lang="en-US" sz="1600" dirty="0" err="1" smtClean="0"/>
              <a:t>linearized</a:t>
            </a:r>
            <a:r>
              <a:rPr lang="en-US" sz="1600" dirty="0" smtClean="0"/>
              <a:t> MMIC – IMFET cascade.  </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Single Path: Paper 1</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2743200" y="1981200"/>
            <a:ext cx="6286726" cy="3755158"/>
          </a:xfrm>
        </p:spPr>
      </p:pic>
      <p:sp>
        <p:nvSpPr>
          <p:cNvPr id="6" name="TextBox 5"/>
          <p:cNvSpPr txBox="1"/>
          <p:nvPr/>
        </p:nvSpPr>
        <p:spPr>
          <a:xfrm>
            <a:off x="304800" y="2743200"/>
            <a:ext cx="2362200" cy="1815882"/>
          </a:xfrm>
          <a:prstGeom prst="rect">
            <a:avLst/>
          </a:prstGeom>
          <a:noFill/>
        </p:spPr>
        <p:txBody>
          <a:bodyPr wrap="square" rtlCol="0">
            <a:spAutoFit/>
          </a:bodyPr>
          <a:lstStyle/>
          <a:p>
            <a:pPr algn="ctr"/>
            <a:r>
              <a:rPr lang="en-US" sz="1600" dirty="0" smtClean="0"/>
              <a:t>The images on the right are the AM-AM, PAE, and output power response of the </a:t>
            </a:r>
            <a:r>
              <a:rPr lang="en-US" sz="1600" dirty="0" err="1" smtClean="0"/>
              <a:t>linearized</a:t>
            </a:r>
            <a:r>
              <a:rPr lang="en-US" sz="1600" dirty="0" smtClean="0"/>
              <a:t> MMIC and the IM3 response of the </a:t>
            </a:r>
            <a:r>
              <a:rPr lang="en-US" sz="1600" dirty="0" err="1" smtClean="0"/>
              <a:t>linearized</a:t>
            </a:r>
            <a:r>
              <a:rPr lang="en-US" sz="1600" dirty="0" smtClean="0"/>
              <a:t> MMIC.</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Single Path: Paper 1</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2754759" y="1371600"/>
            <a:ext cx="6265827" cy="4419599"/>
          </a:xfrm>
        </p:spPr>
      </p:pic>
      <p:sp>
        <p:nvSpPr>
          <p:cNvPr id="6" name="TextBox 5"/>
          <p:cNvSpPr txBox="1"/>
          <p:nvPr/>
        </p:nvSpPr>
        <p:spPr>
          <a:xfrm>
            <a:off x="304800" y="3276600"/>
            <a:ext cx="2438400" cy="1077218"/>
          </a:xfrm>
          <a:prstGeom prst="rect">
            <a:avLst/>
          </a:prstGeom>
          <a:noFill/>
        </p:spPr>
        <p:txBody>
          <a:bodyPr wrap="square" rtlCol="0">
            <a:spAutoFit/>
          </a:bodyPr>
          <a:lstStyle/>
          <a:p>
            <a:pPr algn="ctr"/>
            <a:r>
              <a:rPr lang="en-US" sz="1600" dirty="0" smtClean="0"/>
              <a:t>The image on the right is the system set up that the tests were performed on.</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Reflective Single Path: Paper 1</a:t>
            </a:r>
            <a:endParaRPr lang="en-US" dirty="0"/>
          </a:p>
        </p:txBody>
      </p:sp>
      <p:sp>
        <p:nvSpPr>
          <p:cNvPr id="6" name="TextBox 5"/>
          <p:cNvSpPr txBox="1"/>
          <p:nvPr/>
        </p:nvSpPr>
        <p:spPr>
          <a:xfrm>
            <a:off x="304800" y="1447800"/>
            <a:ext cx="8458200" cy="1323439"/>
          </a:xfrm>
          <a:prstGeom prst="rect">
            <a:avLst/>
          </a:prstGeom>
          <a:noFill/>
        </p:spPr>
        <p:txBody>
          <a:bodyPr wrap="square" rtlCol="0">
            <a:spAutoFit/>
          </a:bodyPr>
          <a:lstStyle/>
          <a:p>
            <a:pPr algn="ctr"/>
            <a:r>
              <a:rPr lang="en-US" sz="1600" dirty="0" smtClean="0"/>
              <a:t>The image on the left below is the AM-AM and AM-PM of the </a:t>
            </a:r>
            <a:r>
              <a:rPr lang="en-US" sz="1600" dirty="0" err="1" smtClean="0"/>
              <a:t>linearized</a:t>
            </a:r>
            <a:r>
              <a:rPr lang="en-US" sz="1600" dirty="0" smtClean="0"/>
              <a:t> MMIC – IMFET cascade at </a:t>
            </a:r>
            <a:r>
              <a:rPr lang="en-US" sz="1600" b="1" dirty="0" smtClean="0"/>
              <a:t>one</a:t>
            </a:r>
            <a:r>
              <a:rPr lang="en-US" sz="1600" dirty="0" smtClean="0"/>
              <a:t> frequency while the image below on the right is the comparison of the IM3 of the non-</a:t>
            </a:r>
            <a:r>
              <a:rPr lang="en-US" sz="1600" dirty="0" err="1" smtClean="0"/>
              <a:t>linearized</a:t>
            </a:r>
            <a:r>
              <a:rPr lang="en-US" sz="1600" dirty="0" smtClean="0"/>
              <a:t> cascade with the IM3 of the </a:t>
            </a:r>
            <a:r>
              <a:rPr lang="en-US" sz="1600" dirty="0" err="1" smtClean="0"/>
              <a:t>linearized</a:t>
            </a:r>
            <a:r>
              <a:rPr lang="en-US" sz="1600" dirty="0" smtClean="0"/>
              <a:t> cascade at </a:t>
            </a:r>
            <a:r>
              <a:rPr lang="en-US" sz="1600" b="1" dirty="0" smtClean="0"/>
              <a:t>one</a:t>
            </a:r>
            <a:r>
              <a:rPr lang="en-US" sz="1600" dirty="0" smtClean="0"/>
              <a:t> frequency.  Note: although the output FET is a 50W IMFET and should </a:t>
            </a:r>
            <a:r>
              <a:rPr lang="en-US" sz="1600" dirty="0" err="1" smtClean="0"/>
              <a:t>yeild</a:t>
            </a:r>
            <a:r>
              <a:rPr lang="en-US" sz="1600" dirty="0" smtClean="0"/>
              <a:t> no less than 47 </a:t>
            </a:r>
            <a:r>
              <a:rPr lang="en-US" sz="1600" dirty="0" err="1" smtClean="0"/>
              <a:t>dBm</a:t>
            </a:r>
            <a:r>
              <a:rPr lang="en-US" sz="1600" dirty="0" smtClean="0"/>
              <a:t>, the </a:t>
            </a:r>
            <a:r>
              <a:rPr lang="en-US" sz="1600" dirty="0" err="1" smtClean="0"/>
              <a:t>Psat</a:t>
            </a:r>
            <a:r>
              <a:rPr lang="en-US" sz="1600" dirty="0" smtClean="0"/>
              <a:t> is at 45 </a:t>
            </a:r>
            <a:r>
              <a:rPr lang="en-US" sz="1600" dirty="0" err="1" smtClean="0"/>
              <a:t>dBm</a:t>
            </a:r>
            <a:r>
              <a:rPr lang="en-US" sz="1600" dirty="0" smtClean="0"/>
              <a:t> due not to the </a:t>
            </a:r>
            <a:r>
              <a:rPr lang="en-US" sz="1600" dirty="0" err="1" smtClean="0"/>
              <a:t>linearizer</a:t>
            </a:r>
            <a:r>
              <a:rPr lang="en-US" sz="1600" dirty="0" smtClean="0"/>
              <a:t> but rather the 20W MMIC driver’s </a:t>
            </a:r>
            <a:r>
              <a:rPr lang="en-US" sz="1600" dirty="0" err="1" smtClean="0"/>
              <a:t>Psat</a:t>
            </a:r>
            <a:r>
              <a:rPr lang="en-US" sz="1600" dirty="0" smtClean="0"/>
              <a:t>.</a:t>
            </a:r>
            <a:endParaRPr lang="en-US" sz="1600" dirty="0"/>
          </a:p>
        </p:txBody>
      </p:sp>
      <p:pic>
        <p:nvPicPr>
          <p:cNvPr id="7" name="Content Placeholder 3" descr="Narrowband_Reflective_1_Topology_1.bmp"/>
          <p:cNvPicPr>
            <a:picLocks noChangeAspect="1"/>
          </p:cNvPicPr>
          <p:nvPr/>
        </p:nvPicPr>
        <p:blipFill>
          <a:blip r:embed="rId2" cstate="print"/>
          <a:stretch>
            <a:fillRect/>
          </a:stretch>
        </p:blipFill>
        <p:spPr bwMode="auto">
          <a:xfrm>
            <a:off x="533400" y="3352800"/>
            <a:ext cx="3657600" cy="2918229"/>
          </a:xfrm>
          <a:prstGeom prst="rect">
            <a:avLst/>
          </a:prstGeom>
          <a:noFill/>
          <a:ln w="9525">
            <a:noFill/>
            <a:miter lim="800000"/>
            <a:headEnd/>
            <a:tailEnd/>
          </a:ln>
        </p:spPr>
      </p:pic>
      <p:pic>
        <p:nvPicPr>
          <p:cNvPr id="8" name="Content Placeholder 3" descr="Narrowband_Reflective_1_Topology_1.bmp"/>
          <p:cNvPicPr>
            <a:picLocks noChangeAspect="1"/>
          </p:cNvPicPr>
          <p:nvPr/>
        </p:nvPicPr>
        <p:blipFill>
          <a:blip r:embed="rId3" cstate="print"/>
          <a:stretch>
            <a:fillRect/>
          </a:stretch>
        </p:blipFill>
        <p:spPr bwMode="auto">
          <a:xfrm>
            <a:off x="4724400" y="3308397"/>
            <a:ext cx="4195181" cy="309240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Single Path: Paper 1</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2743200" y="1828800"/>
            <a:ext cx="6258526" cy="3952753"/>
          </a:xfrm>
        </p:spPr>
      </p:pic>
      <p:sp>
        <p:nvSpPr>
          <p:cNvPr id="7" name="TextBox 6"/>
          <p:cNvSpPr txBox="1"/>
          <p:nvPr/>
        </p:nvSpPr>
        <p:spPr>
          <a:xfrm>
            <a:off x="304800" y="2743200"/>
            <a:ext cx="2362200" cy="2308324"/>
          </a:xfrm>
          <a:prstGeom prst="rect">
            <a:avLst/>
          </a:prstGeom>
          <a:noFill/>
        </p:spPr>
        <p:txBody>
          <a:bodyPr wrap="square" rtlCol="0">
            <a:spAutoFit/>
          </a:bodyPr>
          <a:lstStyle/>
          <a:p>
            <a:pPr algn="ctr"/>
            <a:r>
              <a:rPr lang="en-US" sz="1600" dirty="0" smtClean="0"/>
              <a:t>The images on the right are the AM-AM, PAE, and output power response of the </a:t>
            </a:r>
            <a:r>
              <a:rPr lang="en-US" sz="1600" dirty="0" err="1" smtClean="0"/>
              <a:t>linearized</a:t>
            </a:r>
            <a:r>
              <a:rPr lang="en-US" sz="1600" dirty="0" smtClean="0"/>
              <a:t> MMIC – IMFET cascade and the IM3 response of the </a:t>
            </a:r>
            <a:r>
              <a:rPr lang="en-US" sz="1600" dirty="0" err="1" smtClean="0"/>
              <a:t>linearized</a:t>
            </a:r>
            <a:r>
              <a:rPr lang="en-US" sz="1600" dirty="0" smtClean="0"/>
              <a:t> MMIC – IMFET cascade.</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772400" cy="1143000"/>
          </a:xfrm>
        </p:spPr>
        <p:txBody>
          <a:bodyPr/>
          <a:lstStyle/>
          <a:p>
            <a:r>
              <a:rPr lang="en-US" dirty="0" smtClean="0"/>
              <a:t>Outline</a:t>
            </a:r>
            <a:endParaRPr lang="en-US" dirty="0"/>
          </a:p>
        </p:txBody>
      </p:sp>
      <p:sp>
        <p:nvSpPr>
          <p:cNvPr id="3" name="Content Placeholder 2"/>
          <p:cNvSpPr>
            <a:spLocks noGrp="1"/>
          </p:cNvSpPr>
          <p:nvPr>
            <p:ph sz="quarter" idx="1"/>
          </p:nvPr>
        </p:nvSpPr>
        <p:spPr>
          <a:xfrm>
            <a:off x="685800" y="1295400"/>
            <a:ext cx="7772400" cy="4267200"/>
          </a:xfrm>
        </p:spPr>
        <p:txBody>
          <a:bodyPr>
            <a:normAutofit fontScale="85000" lnSpcReduction="20000"/>
          </a:bodyPr>
          <a:lstStyle/>
          <a:p>
            <a:r>
              <a:rPr lang="en-US" dirty="0" smtClean="0"/>
              <a:t>Category of </a:t>
            </a:r>
            <a:r>
              <a:rPr lang="en-US" dirty="0" err="1" smtClean="0"/>
              <a:t>GaN</a:t>
            </a:r>
            <a:r>
              <a:rPr lang="en-US" dirty="0" smtClean="0"/>
              <a:t>/TWTA Analog Pre-Distorter</a:t>
            </a:r>
          </a:p>
          <a:p>
            <a:pPr lvl="1"/>
            <a:r>
              <a:rPr lang="en-US" dirty="0" smtClean="0">
                <a:solidFill>
                  <a:schemeClr val="bg1">
                    <a:lumMod val="75000"/>
                  </a:schemeClr>
                </a:solidFill>
              </a:rPr>
              <a:t>Narrowband Reflective Single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Reflective Single Path</a:t>
            </a:r>
          </a:p>
          <a:p>
            <a:pPr lvl="2"/>
            <a:r>
              <a:rPr lang="en-US" dirty="0" smtClean="0">
                <a:solidFill>
                  <a:schemeClr val="bg1">
                    <a:lumMod val="75000"/>
                  </a:schemeClr>
                </a:solidFill>
              </a:rPr>
              <a:t>Paper 1</a:t>
            </a:r>
          </a:p>
          <a:p>
            <a:pPr lvl="1"/>
            <a:r>
              <a:rPr lang="en-US" dirty="0" smtClean="0"/>
              <a:t>Wideband </a:t>
            </a:r>
            <a:r>
              <a:rPr lang="en-US" dirty="0" err="1" smtClean="0"/>
              <a:t>Transmissive</a:t>
            </a:r>
            <a:r>
              <a:rPr lang="en-US" dirty="0" smtClean="0"/>
              <a:t> Single Path</a:t>
            </a:r>
          </a:p>
          <a:p>
            <a:pPr lvl="2"/>
            <a:r>
              <a:rPr lang="en-US" dirty="0" smtClean="0"/>
              <a:t>Paper 1 - 2</a:t>
            </a:r>
          </a:p>
          <a:p>
            <a:pPr lvl="1"/>
            <a:r>
              <a:rPr lang="en-US" dirty="0" smtClean="0">
                <a:solidFill>
                  <a:schemeClr val="bg1">
                    <a:lumMod val="75000"/>
                  </a:schemeClr>
                </a:solidFill>
              </a:rPr>
              <a:t>Wideband </a:t>
            </a:r>
            <a:r>
              <a:rPr lang="en-US" dirty="0" err="1" smtClean="0">
                <a:solidFill>
                  <a:schemeClr val="bg1">
                    <a:lumMod val="75000"/>
                  </a:schemeClr>
                </a:solidFill>
              </a:rPr>
              <a:t>Transmissive</a:t>
            </a:r>
            <a:r>
              <a:rPr lang="en-US" dirty="0" smtClean="0">
                <a:solidFill>
                  <a:schemeClr val="bg1">
                    <a:lumMod val="75000"/>
                  </a:schemeClr>
                </a:solidFill>
              </a:rPr>
              <a:t> Dual Path</a:t>
            </a:r>
          </a:p>
          <a:p>
            <a:pPr lvl="2"/>
            <a:r>
              <a:rPr lang="en-US" dirty="0" smtClean="0">
                <a:solidFill>
                  <a:schemeClr val="bg1">
                    <a:lumMod val="75000"/>
                  </a:schemeClr>
                </a:solidFill>
              </a:rPr>
              <a:t>Paper 1 - 4</a:t>
            </a:r>
          </a:p>
          <a:p>
            <a:pPr lvl="1"/>
            <a:r>
              <a:rPr lang="en-US" dirty="0" smtClean="0">
                <a:solidFill>
                  <a:schemeClr val="bg1">
                    <a:lumMod val="75000"/>
                  </a:schemeClr>
                </a:solidFill>
              </a:rPr>
              <a:t>Wideband Reflective </a:t>
            </a:r>
            <a:r>
              <a:rPr lang="en-US" dirty="0" err="1" smtClean="0">
                <a:solidFill>
                  <a:schemeClr val="bg1">
                    <a:lumMod val="75000"/>
                  </a:schemeClr>
                </a:solidFill>
              </a:rPr>
              <a:t>Transmissive</a:t>
            </a:r>
            <a:r>
              <a:rPr lang="en-US" dirty="0" smtClean="0">
                <a:solidFill>
                  <a:schemeClr val="bg1">
                    <a:lumMod val="75000"/>
                  </a:schemeClr>
                </a:solidFill>
              </a:rPr>
              <a:t> Dual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Unknown</a:t>
            </a:r>
          </a:p>
          <a:p>
            <a:pPr lvl="2"/>
            <a:r>
              <a:rPr lang="en-US" dirty="0" smtClean="0">
                <a:solidFill>
                  <a:schemeClr val="bg1">
                    <a:lumMod val="75000"/>
                  </a:schemeClr>
                </a:solidFill>
              </a:rPr>
              <a:t>Paper 1 – 2</a:t>
            </a:r>
          </a:p>
          <a:p>
            <a:r>
              <a:rPr lang="en-US" dirty="0" smtClean="0">
                <a:solidFill>
                  <a:schemeClr val="bg1">
                    <a:lumMod val="75000"/>
                  </a:schemeClr>
                </a:solidFill>
              </a:rPr>
              <a:t>Best State Of The Art Performance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Single Path: Paper 2</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3581400" y="1981200"/>
            <a:ext cx="5152828" cy="3352800"/>
          </a:xfrm>
        </p:spPr>
      </p:pic>
      <p:sp>
        <p:nvSpPr>
          <p:cNvPr id="6" name="TextBox 5"/>
          <p:cNvSpPr txBox="1"/>
          <p:nvPr/>
        </p:nvSpPr>
        <p:spPr>
          <a:xfrm>
            <a:off x="304800" y="2895600"/>
            <a:ext cx="3124200" cy="1815882"/>
          </a:xfrm>
          <a:prstGeom prst="rect">
            <a:avLst/>
          </a:prstGeom>
          <a:noFill/>
        </p:spPr>
        <p:txBody>
          <a:bodyPr wrap="square" rtlCol="0">
            <a:spAutoFit/>
          </a:bodyPr>
          <a:lstStyle/>
          <a:p>
            <a:pPr algn="ctr"/>
            <a:r>
              <a:rPr lang="en-US" sz="1600" dirty="0" smtClean="0"/>
              <a:t>The image on the right is the </a:t>
            </a:r>
            <a:r>
              <a:rPr lang="en-US" sz="1600" dirty="0" err="1" smtClean="0"/>
              <a:t>linearizer</a:t>
            </a:r>
            <a:r>
              <a:rPr lang="en-US" sz="1600" dirty="0" smtClean="0"/>
              <a:t> topology that this paper is demonstrating.  The paper is focused on this topology for it’s small size when implemented in lower frequency (sub C-Band) systems.</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Single Path: Paper 2</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4876800" y="1371600"/>
            <a:ext cx="3948248" cy="2422634"/>
          </a:xfrm>
        </p:spPr>
      </p:pic>
      <p:sp>
        <p:nvSpPr>
          <p:cNvPr id="6" name="TextBox 5"/>
          <p:cNvSpPr txBox="1"/>
          <p:nvPr/>
        </p:nvSpPr>
        <p:spPr>
          <a:xfrm>
            <a:off x="304800" y="3276600"/>
            <a:ext cx="4495800" cy="1323439"/>
          </a:xfrm>
          <a:prstGeom prst="rect">
            <a:avLst/>
          </a:prstGeom>
          <a:noFill/>
        </p:spPr>
        <p:txBody>
          <a:bodyPr wrap="square" rtlCol="0">
            <a:spAutoFit/>
          </a:bodyPr>
          <a:lstStyle/>
          <a:p>
            <a:pPr algn="ctr"/>
            <a:r>
              <a:rPr lang="en-US" sz="1600" dirty="0" smtClean="0"/>
              <a:t>The image on the right at the top is a small bit of the theory behind the operation of the </a:t>
            </a:r>
            <a:r>
              <a:rPr lang="en-US" sz="1600" dirty="0" err="1" smtClean="0"/>
              <a:t>linearizer</a:t>
            </a:r>
            <a:r>
              <a:rPr lang="en-US" sz="1600" dirty="0" smtClean="0"/>
              <a:t> and the image at the bottom is the AM-AM and AM-PM response of the </a:t>
            </a:r>
            <a:r>
              <a:rPr lang="en-US" sz="1600" dirty="0" err="1" smtClean="0"/>
              <a:t>linearizer</a:t>
            </a:r>
            <a:r>
              <a:rPr lang="en-US" sz="1600" dirty="0" smtClean="0"/>
              <a:t> for a few different bias settings.</a:t>
            </a:r>
            <a:endParaRPr lang="en-US" sz="1600" dirty="0"/>
          </a:p>
        </p:txBody>
      </p:sp>
      <p:pic>
        <p:nvPicPr>
          <p:cNvPr id="5" name="Content Placeholder 3" descr="Narrowband_Reflective_1_Topology_1.bmp"/>
          <p:cNvPicPr>
            <a:picLocks noChangeAspect="1"/>
          </p:cNvPicPr>
          <p:nvPr/>
        </p:nvPicPr>
        <p:blipFill>
          <a:blip r:embed="rId3" cstate="print"/>
          <a:stretch>
            <a:fillRect/>
          </a:stretch>
        </p:blipFill>
        <p:spPr bwMode="auto">
          <a:xfrm>
            <a:off x="4876800" y="3810000"/>
            <a:ext cx="3859123" cy="25908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Single Path: Paper 2</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5257800" y="1371600"/>
            <a:ext cx="3527071" cy="2483492"/>
          </a:xfrm>
        </p:spPr>
      </p:pic>
      <p:sp>
        <p:nvSpPr>
          <p:cNvPr id="6" name="TextBox 5"/>
          <p:cNvSpPr txBox="1"/>
          <p:nvPr/>
        </p:nvSpPr>
        <p:spPr>
          <a:xfrm>
            <a:off x="304800" y="3124200"/>
            <a:ext cx="4800600" cy="1569660"/>
          </a:xfrm>
          <a:prstGeom prst="rect">
            <a:avLst/>
          </a:prstGeom>
          <a:noFill/>
        </p:spPr>
        <p:txBody>
          <a:bodyPr wrap="square" rtlCol="0">
            <a:spAutoFit/>
          </a:bodyPr>
          <a:lstStyle/>
          <a:p>
            <a:pPr algn="ctr"/>
            <a:r>
              <a:rPr lang="en-US" sz="1600" dirty="0" smtClean="0"/>
              <a:t>The image on the right at the top is the AM-AM and AM-PM response of the </a:t>
            </a:r>
            <a:r>
              <a:rPr lang="en-US" sz="1600" dirty="0" err="1" smtClean="0"/>
              <a:t>linearized</a:t>
            </a:r>
            <a:r>
              <a:rPr lang="en-US" sz="1600" dirty="0" smtClean="0"/>
              <a:t> cascade for a few different bias settings and the image on the right at the bottom is the ACP of the cascade against the output power of the cascade for a few different bias settings.</a:t>
            </a:r>
            <a:endParaRPr lang="en-US" sz="1600" dirty="0"/>
          </a:p>
        </p:txBody>
      </p:sp>
      <p:pic>
        <p:nvPicPr>
          <p:cNvPr id="5" name="Content Placeholder 3" descr="Narrowband_Reflective_1_Topology_1.bmp"/>
          <p:cNvPicPr>
            <a:picLocks noChangeAspect="1"/>
          </p:cNvPicPr>
          <p:nvPr/>
        </p:nvPicPr>
        <p:blipFill>
          <a:blip r:embed="rId3" cstate="print"/>
          <a:stretch>
            <a:fillRect/>
          </a:stretch>
        </p:blipFill>
        <p:spPr bwMode="auto">
          <a:xfrm>
            <a:off x="5105400" y="3886200"/>
            <a:ext cx="3125409" cy="25908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quarter" idx="1"/>
          </p:nvPr>
        </p:nvSpPr>
        <p:spPr>
          <a:xfrm>
            <a:off x="685800" y="1295400"/>
            <a:ext cx="7772400" cy="4267200"/>
          </a:xfrm>
        </p:spPr>
        <p:txBody>
          <a:bodyPr>
            <a:normAutofit fontScale="85000" lnSpcReduction="20000"/>
          </a:bodyPr>
          <a:lstStyle/>
          <a:p>
            <a:r>
              <a:rPr lang="en-US" dirty="0" smtClean="0"/>
              <a:t>Category of </a:t>
            </a:r>
            <a:r>
              <a:rPr lang="en-US" dirty="0" err="1" smtClean="0"/>
              <a:t>GaN</a:t>
            </a:r>
            <a:r>
              <a:rPr lang="en-US" dirty="0" smtClean="0"/>
              <a:t>/TWTA Analog Pre-Distorter</a:t>
            </a:r>
          </a:p>
          <a:p>
            <a:pPr lvl="1"/>
            <a:r>
              <a:rPr lang="en-US" dirty="0" smtClean="0"/>
              <a:t>Narrowband Reflective Single Path</a:t>
            </a:r>
          </a:p>
          <a:p>
            <a:pPr lvl="2"/>
            <a:r>
              <a:rPr lang="en-US" dirty="0" smtClean="0"/>
              <a:t>Paper 1</a:t>
            </a:r>
          </a:p>
          <a:p>
            <a:pPr lvl="1"/>
            <a:r>
              <a:rPr lang="en-US" dirty="0" smtClean="0"/>
              <a:t>Wideband Reflective Single Path</a:t>
            </a:r>
          </a:p>
          <a:p>
            <a:pPr lvl="2"/>
            <a:r>
              <a:rPr lang="en-US" dirty="0" smtClean="0"/>
              <a:t>Paper 1</a:t>
            </a:r>
          </a:p>
          <a:p>
            <a:pPr lvl="1"/>
            <a:r>
              <a:rPr lang="en-US" dirty="0" smtClean="0"/>
              <a:t>Wideband </a:t>
            </a:r>
            <a:r>
              <a:rPr lang="en-US" dirty="0" err="1" smtClean="0"/>
              <a:t>Transmissive</a:t>
            </a:r>
            <a:r>
              <a:rPr lang="en-US" dirty="0" smtClean="0"/>
              <a:t> Single Path</a:t>
            </a:r>
          </a:p>
          <a:p>
            <a:pPr lvl="2"/>
            <a:r>
              <a:rPr lang="en-US" dirty="0" smtClean="0"/>
              <a:t>Paper 1 - 2</a:t>
            </a:r>
          </a:p>
          <a:p>
            <a:pPr lvl="1"/>
            <a:r>
              <a:rPr lang="en-US" dirty="0" smtClean="0"/>
              <a:t>Wideband </a:t>
            </a:r>
            <a:r>
              <a:rPr lang="en-US" dirty="0" err="1" smtClean="0"/>
              <a:t>Transmissive</a:t>
            </a:r>
            <a:r>
              <a:rPr lang="en-US" dirty="0" smtClean="0"/>
              <a:t> Dual Path</a:t>
            </a:r>
          </a:p>
          <a:p>
            <a:pPr lvl="2"/>
            <a:r>
              <a:rPr lang="en-US" dirty="0" smtClean="0"/>
              <a:t>Paper 1 - 4</a:t>
            </a:r>
          </a:p>
          <a:p>
            <a:pPr lvl="1"/>
            <a:r>
              <a:rPr lang="en-US" dirty="0" smtClean="0"/>
              <a:t>Wideband Reflective </a:t>
            </a:r>
            <a:r>
              <a:rPr lang="en-US" dirty="0" err="1" smtClean="0"/>
              <a:t>Transmissive</a:t>
            </a:r>
            <a:r>
              <a:rPr lang="en-US" dirty="0" smtClean="0"/>
              <a:t> Dual Path</a:t>
            </a:r>
          </a:p>
          <a:p>
            <a:pPr lvl="2"/>
            <a:r>
              <a:rPr lang="en-US" dirty="0" smtClean="0"/>
              <a:t>Paper 1</a:t>
            </a:r>
          </a:p>
          <a:p>
            <a:pPr lvl="1"/>
            <a:r>
              <a:rPr lang="en-US" dirty="0" smtClean="0"/>
              <a:t>Wideband Unknown</a:t>
            </a:r>
          </a:p>
          <a:p>
            <a:pPr lvl="2"/>
            <a:r>
              <a:rPr lang="en-US" dirty="0" smtClean="0"/>
              <a:t>Paper 1 – 2</a:t>
            </a:r>
          </a:p>
          <a:p>
            <a:r>
              <a:rPr lang="en-US" dirty="0" smtClean="0"/>
              <a:t>Best State Of The Art Performance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quarter" idx="1"/>
          </p:nvPr>
        </p:nvSpPr>
        <p:spPr>
          <a:xfrm>
            <a:off x="685800" y="1295400"/>
            <a:ext cx="7772400" cy="4267200"/>
          </a:xfrm>
        </p:spPr>
        <p:txBody>
          <a:bodyPr>
            <a:normAutofit fontScale="85000" lnSpcReduction="20000"/>
          </a:bodyPr>
          <a:lstStyle/>
          <a:p>
            <a:r>
              <a:rPr lang="en-US" dirty="0" smtClean="0"/>
              <a:t>Category of </a:t>
            </a:r>
            <a:r>
              <a:rPr lang="en-US" dirty="0" err="1" smtClean="0"/>
              <a:t>GaN</a:t>
            </a:r>
            <a:r>
              <a:rPr lang="en-US" dirty="0" smtClean="0"/>
              <a:t>/TWTA Analog Pre-Distorter</a:t>
            </a:r>
          </a:p>
          <a:p>
            <a:pPr lvl="1"/>
            <a:r>
              <a:rPr lang="en-US" dirty="0" smtClean="0">
                <a:solidFill>
                  <a:schemeClr val="bg1">
                    <a:lumMod val="75000"/>
                  </a:schemeClr>
                </a:solidFill>
              </a:rPr>
              <a:t>Narrowband Reflective Single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Reflective Single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a:t>
            </a:r>
            <a:r>
              <a:rPr lang="en-US" dirty="0" err="1" smtClean="0">
                <a:solidFill>
                  <a:schemeClr val="bg1">
                    <a:lumMod val="75000"/>
                  </a:schemeClr>
                </a:solidFill>
              </a:rPr>
              <a:t>Transmissive</a:t>
            </a:r>
            <a:r>
              <a:rPr lang="en-US" dirty="0" smtClean="0">
                <a:solidFill>
                  <a:schemeClr val="bg1">
                    <a:lumMod val="75000"/>
                  </a:schemeClr>
                </a:solidFill>
              </a:rPr>
              <a:t> Single Path</a:t>
            </a:r>
          </a:p>
          <a:p>
            <a:pPr lvl="2"/>
            <a:r>
              <a:rPr lang="en-US" dirty="0" smtClean="0">
                <a:solidFill>
                  <a:schemeClr val="bg1">
                    <a:lumMod val="75000"/>
                  </a:schemeClr>
                </a:solidFill>
              </a:rPr>
              <a:t>Paper 1 - 2</a:t>
            </a:r>
          </a:p>
          <a:p>
            <a:pPr lvl="1"/>
            <a:r>
              <a:rPr lang="en-US" dirty="0" smtClean="0"/>
              <a:t>Wideband </a:t>
            </a:r>
            <a:r>
              <a:rPr lang="en-US" dirty="0" err="1" smtClean="0"/>
              <a:t>Transmissive</a:t>
            </a:r>
            <a:r>
              <a:rPr lang="en-US" dirty="0" smtClean="0"/>
              <a:t> Dual Path</a:t>
            </a:r>
          </a:p>
          <a:p>
            <a:pPr lvl="2"/>
            <a:r>
              <a:rPr lang="en-US" dirty="0" smtClean="0"/>
              <a:t>Paper 1 - 4</a:t>
            </a:r>
          </a:p>
          <a:p>
            <a:pPr lvl="1"/>
            <a:r>
              <a:rPr lang="en-US" dirty="0" smtClean="0">
                <a:solidFill>
                  <a:schemeClr val="bg1">
                    <a:lumMod val="75000"/>
                  </a:schemeClr>
                </a:solidFill>
              </a:rPr>
              <a:t>Wideband Reflective </a:t>
            </a:r>
            <a:r>
              <a:rPr lang="en-US" dirty="0" err="1" smtClean="0">
                <a:solidFill>
                  <a:schemeClr val="bg1">
                    <a:lumMod val="75000"/>
                  </a:schemeClr>
                </a:solidFill>
              </a:rPr>
              <a:t>Transmissive</a:t>
            </a:r>
            <a:r>
              <a:rPr lang="en-US" dirty="0" smtClean="0">
                <a:solidFill>
                  <a:schemeClr val="bg1">
                    <a:lumMod val="75000"/>
                  </a:schemeClr>
                </a:solidFill>
              </a:rPr>
              <a:t> Dual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Unknown</a:t>
            </a:r>
          </a:p>
          <a:p>
            <a:pPr lvl="2"/>
            <a:r>
              <a:rPr lang="en-US" dirty="0" smtClean="0">
                <a:solidFill>
                  <a:schemeClr val="bg1">
                    <a:lumMod val="75000"/>
                  </a:schemeClr>
                </a:solidFill>
              </a:rPr>
              <a:t>Paper 1 – 2</a:t>
            </a:r>
          </a:p>
          <a:p>
            <a:r>
              <a:rPr lang="en-US" dirty="0" smtClean="0">
                <a:solidFill>
                  <a:schemeClr val="bg1">
                    <a:lumMod val="75000"/>
                  </a:schemeClr>
                </a:solidFill>
              </a:rPr>
              <a:t>Best State Of The Art Performance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Dual Path: Paper 1</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3733800" y="1447800"/>
            <a:ext cx="5152828" cy="2201344"/>
          </a:xfrm>
        </p:spPr>
      </p:pic>
      <p:sp>
        <p:nvSpPr>
          <p:cNvPr id="6" name="TextBox 5"/>
          <p:cNvSpPr txBox="1"/>
          <p:nvPr/>
        </p:nvSpPr>
        <p:spPr>
          <a:xfrm>
            <a:off x="304800" y="1981200"/>
            <a:ext cx="3124200" cy="3785652"/>
          </a:xfrm>
          <a:prstGeom prst="rect">
            <a:avLst/>
          </a:prstGeom>
          <a:noFill/>
        </p:spPr>
        <p:txBody>
          <a:bodyPr wrap="square" rtlCol="0">
            <a:spAutoFit/>
          </a:bodyPr>
          <a:lstStyle/>
          <a:p>
            <a:pPr algn="ctr"/>
            <a:r>
              <a:rPr lang="en-US" sz="1600" dirty="0" smtClean="0"/>
              <a:t>The image on the right at the top is the </a:t>
            </a:r>
            <a:r>
              <a:rPr lang="en-US" sz="1600" dirty="0" err="1" smtClean="0"/>
              <a:t>linearizer</a:t>
            </a:r>
            <a:r>
              <a:rPr lang="en-US" sz="1600" dirty="0" smtClean="0"/>
              <a:t> topology that this paper is demonstrating.  The paper is focused on this topology for it’s second harmonic </a:t>
            </a:r>
            <a:r>
              <a:rPr lang="en-US" sz="1600" dirty="0" err="1" smtClean="0"/>
              <a:t>supression</a:t>
            </a:r>
            <a:r>
              <a:rPr lang="en-US" sz="1600" dirty="0" smtClean="0"/>
              <a:t> as it’s intended market is very wideband amplifiers where the second harmonic of the lower portion of the amplifier bandwidth is within the upper portion of the amplifier bandwidth.  The image on the right at the bottom is the push pull power amplifier MMIC.</a:t>
            </a:r>
            <a:endParaRPr lang="en-US" sz="1600" dirty="0"/>
          </a:p>
        </p:txBody>
      </p:sp>
      <p:pic>
        <p:nvPicPr>
          <p:cNvPr id="5" name="Content Placeholder 3" descr="Narrowband_Reflective_1_Topology_1.bmp"/>
          <p:cNvPicPr>
            <a:picLocks noChangeAspect="1"/>
          </p:cNvPicPr>
          <p:nvPr/>
        </p:nvPicPr>
        <p:blipFill>
          <a:blip r:embed="rId3" cstate="print"/>
          <a:stretch>
            <a:fillRect/>
          </a:stretch>
        </p:blipFill>
        <p:spPr bwMode="auto">
          <a:xfrm>
            <a:off x="5029200" y="3733800"/>
            <a:ext cx="3716223" cy="268958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Dual Path: Paper 1</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4800600" y="2438400"/>
            <a:ext cx="3038448" cy="2701767"/>
          </a:xfrm>
        </p:spPr>
      </p:pic>
      <p:sp>
        <p:nvSpPr>
          <p:cNvPr id="6" name="TextBox 5"/>
          <p:cNvSpPr txBox="1"/>
          <p:nvPr/>
        </p:nvSpPr>
        <p:spPr>
          <a:xfrm>
            <a:off x="304800" y="3352800"/>
            <a:ext cx="4495800" cy="1077218"/>
          </a:xfrm>
          <a:prstGeom prst="rect">
            <a:avLst/>
          </a:prstGeom>
          <a:noFill/>
        </p:spPr>
        <p:txBody>
          <a:bodyPr wrap="square" rtlCol="0">
            <a:spAutoFit/>
          </a:bodyPr>
          <a:lstStyle/>
          <a:p>
            <a:pPr algn="ctr"/>
            <a:r>
              <a:rPr lang="en-US" sz="1600" dirty="0" smtClean="0"/>
              <a:t>The image on the right the AM-AM and AM-PM response of the </a:t>
            </a:r>
            <a:r>
              <a:rPr lang="en-US" sz="1600" dirty="0" err="1" smtClean="0"/>
              <a:t>linearizer</a:t>
            </a:r>
            <a:r>
              <a:rPr lang="en-US" sz="1600" dirty="0" smtClean="0"/>
              <a:t> in the middle of the amplifiers bandwidth.  Note the amplifier bandwidth is 6 GHz to 16 GHz.</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Dual Path: Paper 1</a:t>
            </a:r>
            <a:endParaRPr lang="en-US" dirty="0"/>
          </a:p>
        </p:txBody>
      </p:sp>
      <p:sp>
        <p:nvSpPr>
          <p:cNvPr id="6" name="TextBox 5"/>
          <p:cNvSpPr txBox="1"/>
          <p:nvPr/>
        </p:nvSpPr>
        <p:spPr>
          <a:xfrm>
            <a:off x="304800" y="2971800"/>
            <a:ext cx="3048000" cy="1815882"/>
          </a:xfrm>
          <a:prstGeom prst="rect">
            <a:avLst/>
          </a:prstGeom>
          <a:noFill/>
        </p:spPr>
        <p:txBody>
          <a:bodyPr wrap="square" rtlCol="0">
            <a:spAutoFit/>
          </a:bodyPr>
          <a:lstStyle/>
          <a:p>
            <a:pPr algn="ctr"/>
            <a:r>
              <a:rPr lang="en-US" sz="1600" dirty="0" smtClean="0"/>
              <a:t>The image on the right is a comparison of the AM-AM and AM-PM response of the non-</a:t>
            </a:r>
            <a:r>
              <a:rPr lang="en-US" sz="1600" dirty="0" err="1" smtClean="0"/>
              <a:t>linearized</a:t>
            </a:r>
            <a:r>
              <a:rPr lang="en-US" sz="1600" dirty="0" smtClean="0"/>
              <a:t> cascade and the </a:t>
            </a:r>
            <a:r>
              <a:rPr lang="en-US" sz="1600" dirty="0" err="1" smtClean="0"/>
              <a:t>linearized</a:t>
            </a:r>
            <a:r>
              <a:rPr lang="en-US" sz="1600" dirty="0" smtClean="0"/>
              <a:t> cascade at the low, mid, and high frequencies of the cascade.</a:t>
            </a:r>
            <a:endParaRPr lang="en-US" sz="1600" dirty="0"/>
          </a:p>
        </p:txBody>
      </p:sp>
      <p:pic>
        <p:nvPicPr>
          <p:cNvPr id="5" name="Content Placeholder 3" descr="Narrowband_Reflective_1_Topology_1.bmp"/>
          <p:cNvPicPr>
            <a:picLocks noChangeAspect="1"/>
          </p:cNvPicPr>
          <p:nvPr/>
        </p:nvPicPr>
        <p:blipFill>
          <a:blip r:embed="rId2" cstate="print"/>
          <a:stretch>
            <a:fillRect/>
          </a:stretch>
        </p:blipFill>
        <p:spPr bwMode="auto">
          <a:xfrm>
            <a:off x="3733800" y="1752600"/>
            <a:ext cx="5264734" cy="42672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Dual Path: Paper 1</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4495800" y="2819400"/>
            <a:ext cx="2726706" cy="2036716"/>
          </a:xfrm>
        </p:spPr>
      </p:pic>
      <p:sp>
        <p:nvSpPr>
          <p:cNvPr id="6" name="TextBox 5"/>
          <p:cNvSpPr txBox="1"/>
          <p:nvPr/>
        </p:nvSpPr>
        <p:spPr>
          <a:xfrm>
            <a:off x="304800" y="2819400"/>
            <a:ext cx="3505200" cy="2308324"/>
          </a:xfrm>
          <a:prstGeom prst="rect">
            <a:avLst/>
          </a:prstGeom>
          <a:noFill/>
        </p:spPr>
        <p:txBody>
          <a:bodyPr wrap="square" rtlCol="0">
            <a:spAutoFit/>
          </a:bodyPr>
          <a:lstStyle/>
          <a:p>
            <a:pPr algn="ctr"/>
            <a:r>
              <a:rPr lang="en-US" sz="1600" dirty="0" smtClean="0"/>
              <a:t>Figures 6, 7, and 8 on the right are comparisons of the IMD3 of the non-</a:t>
            </a:r>
            <a:r>
              <a:rPr lang="en-US" sz="1600" dirty="0" err="1" smtClean="0"/>
              <a:t>linearized</a:t>
            </a:r>
            <a:r>
              <a:rPr lang="en-US" sz="1600" dirty="0" smtClean="0"/>
              <a:t> cascade and the </a:t>
            </a:r>
            <a:r>
              <a:rPr lang="en-US" sz="1600" dirty="0" err="1" smtClean="0"/>
              <a:t>linearized</a:t>
            </a:r>
            <a:r>
              <a:rPr lang="en-US" sz="1600" dirty="0" smtClean="0"/>
              <a:t> cascade at the low, mid, and high frequencies of the cascade at various levels of output power back off.  Figure 9 on the right is the maximum IMD3 improvement at each frequency.</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quarter" idx="1"/>
          </p:nvPr>
        </p:nvSpPr>
        <p:spPr>
          <a:xfrm>
            <a:off x="685800" y="1295400"/>
            <a:ext cx="7772400" cy="4267200"/>
          </a:xfrm>
        </p:spPr>
        <p:txBody>
          <a:bodyPr>
            <a:normAutofit fontScale="85000" lnSpcReduction="20000"/>
          </a:bodyPr>
          <a:lstStyle/>
          <a:p>
            <a:r>
              <a:rPr lang="en-US" dirty="0" smtClean="0"/>
              <a:t>Category of </a:t>
            </a:r>
            <a:r>
              <a:rPr lang="en-US" dirty="0" err="1" smtClean="0"/>
              <a:t>GaN</a:t>
            </a:r>
            <a:r>
              <a:rPr lang="en-US" dirty="0" smtClean="0"/>
              <a:t>/TWTA Analog Pre-Distorter</a:t>
            </a:r>
          </a:p>
          <a:p>
            <a:pPr lvl="1"/>
            <a:r>
              <a:rPr lang="en-US" dirty="0" smtClean="0">
                <a:solidFill>
                  <a:schemeClr val="bg1">
                    <a:lumMod val="75000"/>
                  </a:schemeClr>
                </a:solidFill>
              </a:rPr>
              <a:t>Narrowband Reflective Single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Reflective Single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a:t>
            </a:r>
            <a:r>
              <a:rPr lang="en-US" dirty="0" err="1" smtClean="0">
                <a:solidFill>
                  <a:schemeClr val="bg1">
                    <a:lumMod val="75000"/>
                  </a:schemeClr>
                </a:solidFill>
              </a:rPr>
              <a:t>Transmissive</a:t>
            </a:r>
            <a:r>
              <a:rPr lang="en-US" dirty="0" smtClean="0">
                <a:solidFill>
                  <a:schemeClr val="bg1">
                    <a:lumMod val="75000"/>
                  </a:schemeClr>
                </a:solidFill>
              </a:rPr>
              <a:t> Single Path</a:t>
            </a:r>
          </a:p>
          <a:p>
            <a:pPr lvl="2"/>
            <a:r>
              <a:rPr lang="en-US" dirty="0" smtClean="0">
                <a:solidFill>
                  <a:schemeClr val="bg1">
                    <a:lumMod val="75000"/>
                  </a:schemeClr>
                </a:solidFill>
              </a:rPr>
              <a:t>Paper 1 - 2</a:t>
            </a:r>
          </a:p>
          <a:p>
            <a:pPr lvl="1"/>
            <a:r>
              <a:rPr lang="en-US" dirty="0" smtClean="0"/>
              <a:t>Wideband </a:t>
            </a:r>
            <a:r>
              <a:rPr lang="en-US" dirty="0" err="1" smtClean="0"/>
              <a:t>Transmissive</a:t>
            </a:r>
            <a:r>
              <a:rPr lang="en-US" dirty="0" smtClean="0"/>
              <a:t> Dual Path</a:t>
            </a:r>
          </a:p>
          <a:p>
            <a:pPr lvl="2"/>
            <a:r>
              <a:rPr lang="en-US" dirty="0" smtClean="0"/>
              <a:t>Paper 1 - 4</a:t>
            </a:r>
          </a:p>
          <a:p>
            <a:pPr lvl="1"/>
            <a:r>
              <a:rPr lang="en-US" dirty="0" smtClean="0">
                <a:solidFill>
                  <a:schemeClr val="bg1">
                    <a:lumMod val="75000"/>
                  </a:schemeClr>
                </a:solidFill>
              </a:rPr>
              <a:t>Wideband Reflective </a:t>
            </a:r>
            <a:r>
              <a:rPr lang="en-US" dirty="0" err="1" smtClean="0">
                <a:solidFill>
                  <a:schemeClr val="bg1">
                    <a:lumMod val="75000"/>
                  </a:schemeClr>
                </a:solidFill>
              </a:rPr>
              <a:t>Transmissive</a:t>
            </a:r>
            <a:r>
              <a:rPr lang="en-US" dirty="0" smtClean="0">
                <a:solidFill>
                  <a:schemeClr val="bg1">
                    <a:lumMod val="75000"/>
                  </a:schemeClr>
                </a:solidFill>
              </a:rPr>
              <a:t> Dual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Unknown</a:t>
            </a:r>
          </a:p>
          <a:p>
            <a:pPr lvl="2"/>
            <a:r>
              <a:rPr lang="en-US" dirty="0" smtClean="0">
                <a:solidFill>
                  <a:schemeClr val="bg1">
                    <a:lumMod val="75000"/>
                  </a:schemeClr>
                </a:solidFill>
              </a:rPr>
              <a:t>Paper 1 – 2</a:t>
            </a:r>
          </a:p>
          <a:p>
            <a:r>
              <a:rPr lang="en-US" dirty="0" smtClean="0">
                <a:solidFill>
                  <a:schemeClr val="bg1">
                    <a:lumMod val="75000"/>
                  </a:schemeClr>
                </a:solidFill>
              </a:rPr>
              <a:t>Best State Of The Art Performance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Dual Path: Paper 2</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5006110" y="2209800"/>
            <a:ext cx="3978564" cy="3455069"/>
          </a:xfrm>
        </p:spPr>
      </p:pic>
      <p:sp>
        <p:nvSpPr>
          <p:cNvPr id="6" name="TextBox 5"/>
          <p:cNvSpPr txBox="1"/>
          <p:nvPr/>
        </p:nvSpPr>
        <p:spPr>
          <a:xfrm>
            <a:off x="304800" y="3124200"/>
            <a:ext cx="4495800" cy="1569660"/>
          </a:xfrm>
          <a:prstGeom prst="rect">
            <a:avLst/>
          </a:prstGeom>
          <a:noFill/>
        </p:spPr>
        <p:txBody>
          <a:bodyPr wrap="square" rtlCol="0">
            <a:spAutoFit/>
          </a:bodyPr>
          <a:lstStyle/>
          <a:p>
            <a:pPr algn="ctr"/>
            <a:r>
              <a:rPr lang="en-US" sz="1600" dirty="0" smtClean="0"/>
              <a:t>The image on the right at the top is the </a:t>
            </a:r>
            <a:r>
              <a:rPr lang="en-US" sz="1600" dirty="0" err="1" smtClean="0"/>
              <a:t>linearizer</a:t>
            </a:r>
            <a:r>
              <a:rPr lang="en-US" sz="1600" dirty="0" smtClean="0"/>
              <a:t> system that </a:t>
            </a:r>
            <a:r>
              <a:rPr lang="en-US" sz="1600" dirty="0" err="1" smtClean="0"/>
              <a:t>linearizer</a:t>
            </a:r>
            <a:r>
              <a:rPr lang="en-US" sz="1600" dirty="0" smtClean="0"/>
              <a:t> topology this paper is using is implemented in while the image on the right at the bottom is the </a:t>
            </a:r>
            <a:r>
              <a:rPr lang="en-US" sz="1600" dirty="0" err="1" smtClean="0"/>
              <a:t>linearizer</a:t>
            </a:r>
            <a:r>
              <a:rPr lang="en-US" sz="1600" dirty="0" smtClean="0"/>
              <a:t> topology that this paper is demonstrating.  This is a very old paper.</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Dual Path: Paper 2</a:t>
            </a:r>
            <a:endParaRPr lang="en-US" dirty="0"/>
          </a:p>
        </p:txBody>
      </p:sp>
      <p:sp>
        <p:nvSpPr>
          <p:cNvPr id="6" name="TextBox 5"/>
          <p:cNvSpPr txBox="1"/>
          <p:nvPr/>
        </p:nvSpPr>
        <p:spPr>
          <a:xfrm>
            <a:off x="304800" y="2971800"/>
            <a:ext cx="3962400" cy="1569660"/>
          </a:xfrm>
          <a:prstGeom prst="rect">
            <a:avLst/>
          </a:prstGeom>
          <a:noFill/>
        </p:spPr>
        <p:txBody>
          <a:bodyPr wrap="square" rtlCol="0">
            <a:spAutoFit/>
          </a:bodyPr>
          <a:lstStyle/>
          <a:p>
            <a:pPr algn="ctr"/>
            <a:r>
              <a:rPr lang="en-US" sz="1600" dirty="0" smtClean="0"/>
              <a:t>The image on the right at the top is the physical implementation of the </a:t>
            </a:r>
            <a:r>
              <a:rPr lang="en-US" sz="1600" dirty="0" err="1" smtClean="0"/>
              <a:t>linearizer</a:t>
            </a:r>
            <a:r>
              <a:rPr lang="en-US" sz="1600" dirty="0" smtClean="0"/>
              <a:t> system presented in this paper while the image on the right at the bottom is the control system that the </a:t>
            </a:r>
            <a:r>
              <a:rPr lang="en-US" sz="1600" dirty="0" err="1" smtClean="0"/>
              <a:t>linearizer</a:t>
            </a:r>
            <a:r>
              <a:rPr lang="en-US" sz="1600" dirty="0" smtClean="0"/>
              <a:t> and amplifier system share.</a:t>
            </a:r>
            <a:endParaRPr lang="en-US" sz="1600" dirty="0"/>
          </a:p>
        </p:txBody>
      </p:sp>
      <p:pic>
        <p:nvPicPr>
          <p:cNvPr id="5" name="Content Placeholder 3" descr="Narrowband_Reflective_1_Topology_1.bmp"/>
          <p:cNvPicPr>
            <a:picLocks noChangeAspect="1"/>
          </p:cNvPicPr>
          <p:nvPr/>
        </p:nvPicPr>
        <p:blipFill>
          <a:blip r:embed="rId2" cstate="print"/>
          <a:stretch>
            <a:fillRect/>
          </a:stretch>
        </p:blipFill>
        <p:spPr bwMode="auto">
          <a:xfrm>
            <a:off x="5410200" y="1828800"/>
            <a:ext cx="3437670" cy="4315936"/>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Dual Path: Paper 2</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3810000" y="2286000"/>
            <a:ext cx="3757534" cy="2851403"/>
          </a:xfrm>
        </p:spPr>
      </p:pic>
      <p:sp>
        <p:nvSpPr>
          <p:cNvPr id="6" name="TextBox 5"/>
          <p:cNvSpPr txBox="1"/>
          <p:nvPr/>
        </p:nvSpPr>
        <p:spPr>
          <a:xfrm>
            <a:off x="304800" y="3048000"/>
            <a:ext cx="3200400" cy="1569660"/>
          </a:xfrm>
          <a:prstGeom prst="rect">
            <a:avLst/>
          </a:prstGeom>
          <a:noFill/>
        </p:spPr>
        <p:txBody>
          <a:bodyPr wrap="square" rtlCol="0">
            <a:spAutoFit/>
          </a:bodyPr>
          <a:lstStyle/>
          <a:p>
            <a:pPr algn="ctr"/>
            <a:r>
              <a:rPr lang="en-US" sz="1600" dirty="0" smtClean="0"/>
              <a:t>The image on the right is a comparison of the power in – power out response and phase distortion response of the un-</a:t>
            </a:r>
            <a:r>
              <a:rPr lang="en-US" sz="1600" dirty="0" err="1" smtClean="0"/>
              <a:t>linearized</a:t>
            </a:r>
            <a:r>
              <a:rPr lang="en-US" sz="1600" dirty="0" smtClean="0"/>
              <a:t> and </a:t>
            </a:r>
            <a:r>
              <a:rPr lang="en-US" sz="1600" dirty="0" err="1" smtClean="0"/>
              <a:t>linearized</a:t>
            </a:r>
            <a:r>
              <a:rPr lang="en-US" sz="1600" dirty="0" smtClean="0"/>
              <a:t> cascade.</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Dual Path: Paper 2</a:t>
            </a:r>
            <a:endParaRPr lang="en-US" dirty="0"/>
          </a:p>
        </p:txBody>
      </p:sp>
      <p:sp>
        <p:nvSpPr>
          <p:cNvPr id="6" name="TextBox 5"/>
          <p:cNvSpPr txBox="1"/>
          <p:nvPr/>
        </p:nvSpPr>
        <p:spPr>
          <a:xfrm>
            <a:off x="304800" y="3048000"/>
            <a:ext cx="3048000" cy="1569660"/>
          </a:xfrm>
          <a:prstGeom prst="rect">
            <a:avLst/>
          </a:prstGeom>
          <a:noFill/>
        </p:spPr>
        <p:txBody>
          <a:bodyPr wrap="square" rtlCol="0">
            <a:spAutoFit/>
          </a:bodyPr>
          <a:lstStyle/>
          <a:p>
            <a:pPr algn="ctr"/>
            <a:r>
              <a:rPr lang="en-US" sz="1600" dirty="0" smtClean="0"/>
              <a:t>The image on the right is a comparison of the IMD3 response of the non-</a:t>
            </a:r>
            <a:r>
              <a:rPr lang="en-US" sz="1600" dirty="0" err="1" smtClean="0"/>
              <a:t>linearized</a:t>
            </a:r>
            <a:r>
              <a:rPr lang="en-US" sz="1600" dirty="0" smtClean="0"/>
              <a:t> cascade and the </a:t>
            </a:r>
            <a:r>
              <a:rPr lang="en-US" sz="1600" dirty="0" err="1" smtClean="0"/>
              <a:t>linearized</a:t>
            </a:r>
            <a:r>
              <a:rPr lang="en-US" sz="1600" dirty="0" smtClean="0"/>
              <a:t> cascade at two different frequencies.</a:t>
            </a:r>
            <a:endParaRPr lang="en-US" sz="1600" dirty="0"/>
          </a:p>
        </p:txBody>
      </p:sp>
      <p:pic>
        <p:nvPicPr>
          <p:cNvPr id="5" name="Content Placeholder 3" descr="Narrowband_Reflective_1_Topology_1.bmp"/>
          <p:cNvPicPr>
            <a:picLocks noChangeAspect="1"/>
          </p:cNvPicPr>
          <p:nvPr/>
        </p:nvPicPr>
        <p:blipFill>
          <a:blip r:embed="rId2" cstate="print"/>
          <a:stretch>
            <a:fillRect/>
          </a:stretch>
        </p:blipFill>
        <p:spPr bwMode="auto">
          <a:xfrm>
            <a:off x="3692366" y="1752600"/>
            <a:ext cx="5153692" cy="46482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quarter" idx="1"/>
          </p:nvPr>
        </p:nvSpPr>
        <p:spPr>
          <a:xfrm>
            <a:off x="685800" y="1295400"/>
            <a:ext cx="7772400" cy="4267200"/>
          </a:xfrm>
        </p:spPr>
        <p:txBody>
          <a:bodyPr>
            <a:normAutofit fontScale="85000" lnSpcReduction="20000"/>
          </a:bodyPr>
          <a:lstStyle/>
          <a:p>
            <a:r>
              <a:rPr lang="en-US" dirty="0" smtClean="0"/>
              <a:t>Category of </a:t>
            </a:r>
            <a:r>
              <a:rPr lang="en-US" dirty="0" err="1" smtClean="0"/>
              <a:t>GaN</a:t>
            </a:r>
            <a:r>
              <a:rPr lang="en-US" dirty="0" smtClean="0"/>
              <a:t>/TWTA Analog Pre-Distorter</a:t>
            </a:r>
          </a:p>
          <a:p>
            <a:pPr lvl="1"/>
            <a:r>
              <a:rPr lang="en-US" dirty="0" smtClean="0"/>
              <a:t>Narrowband Reflective Single Path</a:t>
            </a:r>
          </a:p>
          <a:p>
            <a:pPr lvl="2"/>
            <a:r>
              <a:rPr lang="en-US" dirty="0" smtClean="0"/>
              <a:t>Paper 1</a:t>
            </a:r>
          </a:p>
          <a:p>
            <a:pPr lvl="1"/>
            <a:r>
              <a:rPr lang="en-US" dirty="0" smtClean="0">
                <a:solidFill>
                  <a:schemeClr val="bg1">
                    <a:lumMod val="75000"/>
                  </a:schemeClr>
                </a:solidFill>
              </a:rPr>
              <a:t>Wideband Reflective Single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a:t>
            </a:r>
            <a:r>
              <a:rPr lang="en-US" dirty="0" err="1" smtClean="0">
                <a:solidFill>
                  <a:schemeClr val="bg1">
                    <a:lumMod val="75000"/>
                  </a:schemeClr>
                </a:solidFill>
              </a:rPr>
              <a:t>Transmissive</a:t>
            </a:r>
            <a:r>
              <a:rPr lang="en-US" dirty="0" smtClean="0">
                <a:solidFill>
                  <a:schemeClr val="bg1">
                    <a:lumMod val="75000"/>
                  </a:schemeClr>
                </a:solidFill>
              </a:rPr>
              <a:t> Single Path</a:t>
            </a:r>
          </a:p>
          <a:p>
            <a:pPr lvl="2"/>
            <a:r>
              <a:rPr lang="en-US" dirty="0" smtClean="0">
                <a:solidFill>
                  <a:schemeClr val="bg1">
                    <a:lumMod val="75000"/>
                  </a:schemeClr>
                </a:solidFill>
              </a:rPr>
              <a:t>Paper 1 - 2</a:t>
            </a:r>
          </a:p>
          <a:p>
            <a:pPr lvl="1"/>
            <a:r>
              <a:rPr lang="en-US" dirty="0" smtClean="0">
                <a:solidFill>
                  <a:schemeClr val="bg1">
                    <a:lumMod val="75000"/>
                  </a:schemeClr>
                </a:solidFill>
              </a:rPr>
              <a:t>Wideband </a:t>
            </a:r>
            <a:r>
              <a:rPr lang="en-US" dirty="0" err="1" smtClean="0">
                <a:solidFill>
                  <a:schemeClr val="bg1">
                    <a:lumMod val="75000"/>
                  </a:schemeClr>
                </a:solidFill>
              </a:rPr>
              <a:t>Transmissive</a:t>
            </a:r>
            <a:r>
              <a:rPr lang="en-US" dirty="0" smtClean="0">
                <a:solidFill>
                  <a:schemeClr val="bg1">
                    <a:lumMod val="75000"/>
                  </a:schemeClr>
                </a:solidFill>
              </a:rPr>
              <a:t> Dual Path</a:t>
            </a:r>
          </a:p>
          <a:p>
            <a:pPr lvl="2"/>
            <a:r>
              <a:rPr lang="en-US" dirty="0" smtClean="0">
                <a:solidFill>
                  <a:schemeClr val="bg1">
                    <a:lumMod val="75000"/>
                  </a:schemeClr>
                </a:solidFill>
              </a:rPr>
              <a:t>Paper 1 - 4</a:t>
            </a:r>
          </a:p>
          <a:p>
            <a:pPr lvl="1"/>
            <a:r>
              <a:rPr lang="en-US" dirty="0" smtClean="0">
                <a:solidFill>
                  <a:schemeClr val="bg1">
                    <a:lumMod val="75000"/>
                  </a:schemeClr>
                </a:solidFill>
              </a:rPr>
              <a:t>Wideband Reflective </a:t>
            </a:r>
            <a:r>
              <a:rPr lang="en-US" dirty="0" err="1" smtClean="0">
                <a:solidFill>
                  <a:schemeClr val="bg1">
                    <a:lumMod val="75000"/>
                  </a:schemeClr>
                </a:solidFill>
              </a:rPr>
              <a:t>Transmissive</a:t>
            </a:r>
            <a:r>
              <a:rPr lang="en-US" dirty="0" smtClean="0">
                <a:solidFill>
                  <a:schemeClr val="bg1">
                    <a:lumMod val="75000"/>
                  </a:schemeClr>
                </a:solidFill>
              </a:rPr>
              <a:t> Dual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Unknown</a:t>
            </a:r>
          </a:p>
          <a:p>
            <a:pPr lvl="2"/>
            <a:r>
              <a:rPr lang="en-US" dirty="0" smtClean="0">
                <a:solidFill>
                  <a:schemeClr val="bg1">
                    <a:lumMod val="75000"/>
                  </a:schemeClr>
                </a:solidFill>
              </a:rPr>
              <a:t>Paper 1 – 2</a:t>
            </a:r>
          </a:p>
          <a:p>
            <a:r>
              <a:rPr lang="en-US" dirty="0" smtClean="0">
                <a:solidFill>
                  <a:schemeClr val="bg1">
                    <a:lumMod val="75000"/>
                  </a:schemeClr>
                </a:solidFill>
              </a:rPr>
              <a:t>Best State Of The Art Performance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quarter" idx="1"/>
          </p:nvPr>
        </p:nvSpPr>
        <p:spPr>
          <a:xfrm>
            <a:off x="685800" y="1295400"/>
            <a:ext cx="7772400" cy="4267200"/>
          </a:xfrm>
        </p:spPr>
        <p:txBody>
          <a:bodyPr>
            <a:normAutofit fontScale="85000" lnSpcReduction="20000"/>
          </a:bodyPr>
          <a:lstStyle/>
          <a:p>
            <a:r>
              <a:rPr lang="en-US" dirty="0" smtClean="0"/>
              <a:t>Category of </a:t>
            </a:r>
            <a:r>
              <a:rPr lang="en-US" dirty="0" err="1" smtClean="0"/>
              <a:t>GaN</a:t>
            </a:r>
            <a:r>
              <a:rPr lang="en-US" dirty="0" smtClean="0"/>
              <a:t>/TWTA Analog Pre-Distorter</a:t>
            </a:r>
          </a:p>
          <a:p>
            <a:pPr lvl="1"/>
            <a:r>
              <a:rPr lang="en-US" dirty="0" smtClean="0">
                <a:solidFill>
                  <a:schemeClr val="bg1">
                    <a:lumMod val="75000"/>
                  </a:schemeClr>
                </a:solidFill>
              </a:rPr>
              <a:t>Narrowband Reflective Single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Reflective Single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a:t>
            </a:r>
            <a:r>
              <a:rPr lang="en-US" dirty="0" err="1" smtClean="0">
                <a:solidFill>
                  <a:schemeClr val="bg1">
                    <a:lumMod val="75000"/>
                  </a:schemeClr>
                </a:solidFill>
              </a:rPr>
              <a:t>Transmissive</a:t>
            </a:r>
            <a:r>
              <a:rPr lang="en-US" dirty="0" smtClean="0">
                <a:solidFill>
                  <a:schemeClr val="bg1">
                    <a:lumMod val="75000"/>
                  </a:schemeClr>
                </a:solidFill>
              </a:rPr>
              <a:t> Single Path</a:t>
            </a:r>
          </a:p>
          <a:p>
            <a:pPr lvl="2"/>
            <a:r>
              <a:rPr lang="en-US" dirty="0" smtClean="0">
                <a:solidFill>
                  <a:schemeClr val="bg1">
                    <a:lumMod val="75000"/>
                  </a:schemeClr>
                </a:solidFill>
              </a:rPr>
              <a:t>Paper 1 - 2</a:t>
            </a:r>
          </a:p>
          <a:p>
            <a:pPr lvl="1"/>
            <a:r>
              <a:rPr lang="en-US" dirty="0" smtClean="0"/>
              <a:t>Wideband </a:t>
            </a:r>
            <a:r>
              <a:rPr lang="en-US" dirty="0" err="1" smtClean="0"/>
              <a:t>Transmissive</a:t>
            </a:r>
            <a:r>
              <a:rPr lang="en-US" dirty="0" smtClean="0"/>
              <a:t> Dual Path</a:t>
            </a:r>
          </a:p>
          <a:p>
            <a:pPr lvl="2"/>
            <a:r>
              <a:rPr lang="en-US" dirty="0" smtClean="0"/>
              <a:t>Paper 1 - 4</a:t>
            </a:r>
          </a:p>
          <a:p>
            <a:pPr lvl="1"/>
            <a:r>
              <a:rPr lang="en-US" dirty="0" smtClean="0">
                <a:solidFill>
                  <a:schemeClr val="bg1">
                    <a:lumMod val="75000"/>
                  </a:schemeClr>
                </a:solidFill>
              </a:rPr>
              <a:t>Wideband Reflective </a:t>
            </a:r>
            <a:r>
              <a:rPr lang="en-US" dirty="0" err="1" smtClean="0">
                <a:solidFill>
                  <a:schemeClr val="bg1">
                    <a:lumMod val="75000"/>
                  </a:schemeClr>
                </a:solidFill>
              </a:rPr>
              <a:t>Transmissive</a:t>
            </a:r>
            <a:r>
              <a:rPr lang="en-US" dirty="0" smtClean="0">
                <a:solidFill>
                  <a:schemeClr val="bg1">
                    <a:lumMod val="75000"/>
                  </a:schemeClr>
                </a:solidFill>
              </a:rPr>
              <a:t> Dual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Unknown</a:t>
            </a:r>
          </a:p>
          <a:p>
            <a:pPr lvl="2"/>
            <a:r>
              <a:rPr lang="en-US" dirty="0" smtClean="0">
                <a:solidFill>
                  <a:schemeClr val="bg1">
                    <a:lumMod val="75000"/>
                  </a:schemeClr>
                </a:solidFill>
              </a:rPr>
              <a:t>Paper 1 – 2</a:t>
            </a:r>
          </a:p>
          <a:p>
            <a:r>
              <a:rPr lang="en-US" dirty="0" smtClean="0">
                <a:solidFill>
                  <a:schemeClr val="bg1">
                    <a:lumMod val="75000"/>
                  </a:schemeClr>
                </a:solidFill>
              </a:rPr>
              <a:t>Best State Of The Art Performance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Dual Path: Paper 3</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5029200" y="1371600"/>
            <a:ext cx="3978564" cy="2439438"/>
          </a:xfrm>
        </p:spPr>
      </p:pic>
      <p:sp>
        <p:nvSpPr>
          <p:cNvPr id="6" name="TextBox 5"/>
          <p:cNvSpPr txBox="1"/>
          <p:nvPr/>
        </p:nvSpPr>
        <p:spPr>
          <a:xfrm>
            <a:off x="304800" y="3124200"/>
            <a:ext cx="4495800" cy="1569660"/>
          </a:xfrm>
          <a:prstGeom prst="rect">
            <a:avLst/>
          </a:prstGeom>
          <a:noFill/>
        </p:spPr>
        <p:txBody>
          <a:bodyPr wrap="square" rtlCol="0">
            <a:spAutoFit/>
          </a:bodyPr>
          <a:lstStyle/>
          <a:p>
            <a:pPr algn="ctr"/>
            <a:r>
              <a:rPr lang="en-US" sz="1600" dirty="0" smtClean="0"/>
              <a:t>The image on the right at the top is the </a:t>
            </a:r>
            <a:r>
              <a:rPr lang="en-US" sz="1600" dirty="0" err="1" smtClean="0"/>
              <a:t>linearizer</a:t>
            </a:r>
            <a:r>
              <a:rPr lang="en-US" sz="1600" dirty="0" smtClean="0"/>
              <a:t> topology that this paper is demonstrating.  The paper is focused on this topology for it’s ability to more accurately correct for the nonlinearity of a TWTA through the addition of a shape control block.</a:t>
            </a:r>
            <a:endParaRPr lang="en-US" sz="1600" dirty="0"/>
          </a:p>
        </p:txBody>
      </p:sp>
      <p:pic>
        <p:nvPicPr>
          <p:cNvPr id="5" name="Content Placeholder 3" descr="Narrowband_Reflective_1_Topology_1.bmp"/>
          <p:cNvPicPr>
            <a:picLocks noChangeAspect="1"/>
          </p:cNvPicPr>
          <p:nvPr/>
        </p:nvPicPr>
        <p:blipFill>
          <a:blip r:embed="rId3" cstate="print"/>
          <a:stretch>
            <a:fillRect/>
          </a:stretch>
        </p:blipFill>
        <p:spPr bwMode="auto">
          <a:xfrm>
            <a:off x="5067666" y="3962400"/>
            <a:ext cx="3901631" cy="2439438"/>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Dual Path: Paper 3</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5029200" y="1374852"/>
            <a:ext cx="3978564" cy="2432934"/>
          </a:xfrm>
        </p:spPr>
      </p:pic>
      <p:sp>
        <p:nvSpPr>
          <p:cNvPr id="6" name="TextBox 5"/>
          <p:cNvSpPr txBox="1"/>
          <p:nvPr/>
        </p:nvSpPr>
        <p:spPr>
          <a:xfrm>
            <a:off x="304800" y="3429001"/>
            <a:ext cx="4495800" cy="830997"/>
          </a:xfrm>
          <a:prstGeom prst="rect">
            <a:avLst/>
          </a:prstGeom>
          <a:noFill/>
        </p:spPr>
        <p:txBody>
          <a:bodyPr wrap="square" rtlCol="0">
            <a:spAutoFit/>
          </a:bodyPr>
          <a:lstStyle/>
          <a:p>
            <a:pPr algn="ctr"/>
            <a:r>
              <a:rPr lang="en-US" sz="1600" dirty="0" smtClean="0"/>
              <a:t>The images on the right are the same </a:t>
            </a:r>
            <a:r>
              <a:rPr lang="en-US" sz="1600" dirty="0" err="1" smtClean="0"/>
              <a:t>linearizer</a:t>
            </a:r>
            <a:r>
              <a:rPr lang="en-US" sz="1600" dirty="0" smtClean="0"/>
              <a:t> circuit topology and physical topology as on the previous slide with the addition of some detail.</a:t>
            </a:r>
            <a:endParaRPr lang="en-US" sz="1600" dirty="0"/>
          </a:p>
        </p:txBody>
      </p:sp>
      <p:pic>
        <p:nvPicPr>
          <p:cNvPr id="5" name="Content Placeholder 3" descr="Narrowband_Reflective_1_Topology_1.bmp"/>
          <p:cNvPicPr>
            <a:picLocks noChangeAspect="1"/>
          </p:cNvPicPr>
          <p:nvPr/>
        </p:nvPicPr>
        <p:blipFill>
          <a:blip r:embed="rId3" cstate="print"/>
          <a:stretch>
            <a:fillRect/>
          </a:stretch>
        </p:blipFill>
        <p:spPr bwMode="auto">
          <a:xfrm>
            <a:off x="5067666" y="4139017"/>
            <a:ext cx="3901631" cy="208620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Dual Path: Paper 3</a:t>
            </a:r>
            <a:endParaRPr lang="en-US" dirty="0"/>
          </a:p>
        </p:txBody>
      </p:sp>
      <p:sp>
        <p:nvSpPr>
          <p:cNvPr id="6" name="TextBox 5"/>
          <p:cNvSpPr txBox="1"/>
          <p:nvPr/>
        </p:nvSpPr>
        <p:spPr>
          <a:xfrm>
            <a:off x="304800" y="3429000"/>
            <a:ext cx="3962400" cy="1077218"/>
          </a:xfrm>
          <a:prstGeom prst="rect">
            <a:avLst/>
          </a:prstGeom>
          <a:noFill/>
        </p:spPr>
        <p:txBody>
          <a:bodyPr wrap="square" rtlCol="0">
            <a:spAutoFit/>
          </a:bodyPr>
          <a:lstStyle/>
          <a:p>
            <a:pPr algn="ctr"/>
            <a:r>
              <a:rPr lang="en-US" sz="1600" dirty="0" smtClean="0"/>
              <a:t>The image on the right is the AM-AM and AM-PM response of the non-</a:t>
            </a:r>
            <a:r>
              <a:rPr lang="en-US" sz="1600" dirty="0" err="1" smtClean="0"/>
              <a:t>linearized</a:t>
            </a:r>
            <a:r>
              <a:rPr lang="en-US" sz="1600" dirty="0" smtClean="0"/>
              <a:t> cascade at the low, mid, and high frequencies of the cascade.</a:t>
            </a:r>
            <a:endParaRPr lang="en-US" sz="1600" dirty="0"/>
          </a:p>
        </p:txBody>
      </p:sp>
      <p:pic>
        <p:nvPicPr>
          <p:cNvPr id="5" name="Content Placeholder 3" descr="Narrowband_Reflective_1_Topology_1.bmp"/>
          <p:cNvPicPr>
            <a:picLocks noChangeAspect="1"/>
          </p:cNvPicPr>
          <p:nvPr/>
        </p:nvPicPr>
        <p:blipFill>
          <a:blip r:embed="rId2" cstate="print"/>
          <a:stretch>
            <a:fillRect/>
          </a:stretch>
        </p:blipFill>
        <p:spPr bwMode="auto">
          <a:xfrm>
            <a:off x="4953000" y="1427248"/>
            <a:ext cx="3875611" cy="4920901"/>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Dual Path: Paper 4</a:t>
            </a:r>
            <a:endParaRPr lang="en-US" dirty="0"/>
          </a:p>
        </p:txBody>
      </p:sp>
      <p:sp>
        <p:nvSpPr>
          <p:cNvPr id="6" name="TextBox 5"/>
          <p:cNvSpPr txBox="1"/>
          <p:nvPr/>
        </p:nvSpPr>
        <p:spPr>
          <a:xfrm>
            <a:off x="304800" y="3048000"/>
            <a:ext cx="3962400" cy="1569660"/>
          </a:xfrm>
          <a:prstGeom prst="rect">
            <a:avLst/>
          </a:prstGeom>
          <a:noFill/>
        </p:spPr>
        <p:txBody>
          <a:bodyPr wrap="square" rtlCol="0">
            <a:spAutoFit/>
          </a:bodyPr>
          <a:lstStyle/>
          <a:p>
            <a:pPr algn="ctr"/>
            <a:r>
              <a:rPr lang="en-US" sz="1600" dirty="0" smtClean="0"/>
              <a:t>The image on the right is the AM-AM and AM-PM response of the non-</a:t>
            </a:r>
            <a:r>
              <a:rPr lang="en-US" sz="1600" dirty="0" err="1" smtClean="0"/>
              <a:t>linearized</a:t>
            </a:r>
            <a:r>
              <a:rPr lang="en-US" sz="1600" dirty="0" smtClean="0"/>
              <a:t> cascade at the low, mid, and high frequencies of the cascade.  Note: graphs are plotted </a:t>
            </a:r>
            <a:r>
              <a:rPr lang="en-US" sz="1600" dirty="0" err="1" smtClean="0"/>
              <a:t>vs</a:t>
            </a:r>
            <a:r>
              <a:rPr lang="en-US" sz="1600" dirty="0" smtClean="0"/>
              <a:t> IBO not OBO thereby improving the appearance of linearity.</a:t>
            </a:r>
            <a:endParaRPr lang="en-US" sz="1600" dirty="0"/>
          </a:p>
        </p:txBody>
      </p:sp>
      <p:pic>
        <p:nvPicPr>
          <p:cNvPr id="5" name="Content Placeholder 3" descr="Narrowband_Reflective_1_Topology_1.bmp"/>
          <p:cNvPicPr>
            <a:picLocks noChangeAspect="1"/>
          </p:cNvPicPr>
          <p:nvPr/>
        </p:nvPicPr>
        <p:blipFill>
          <a:blip r:embed="rId2" cstate="print"/>
          <a:stretch>
            <a:fillRect/>
          </a:stretch>
        </p:blipFill>
        <p:spPr bwMode="auto">
          <a:xfrm>
            <a:off x="5086825" y="1427248"/>
            <a:ext cx="3607960" cy="4920901"/>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Dual Path: Paper 3</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4800600" y="1412375"/>
            <a:ext cx="3915940" cy="4988425"/>
          </a:xfrm>
        </p:spPr>
      </p:pic>
      <p:sp>
        <p:nvSpPr>
          <p:cNvPr id="6" name="TextBox 5"/>
          <p:cNvSpPr txBox="1"/>
          <p:nvPr/>
        </p:nvSpPr>
        <p:spPr>
          <a:xfrm>
            <a:off x="304800" y="3276600"/>
            <a:ext cx="3200400" cy="1077218"/>
          </a:xfrm>
          <a:prstGeom prst="rect">
            <a:avLst/>
          </a:prstGeom>
          <a:noFill/>
        </p:spPr>
        <p:txBody>
          <a:bodyPr wrap="square" rtlCol="0">
            <a:spAutoFit/>
          </a:bodyPr>
          <a:lstStyle/>
          <a:p>
            <a:pPr algn="ctr"/>
            <a:r>
              <a:rPr lang="en-US" sz="1600" dirty="0" smtClean="0"/>
              <a:t>The image on the right the AM-AM and AM-PM response of the </a:t>
            </a:r>
            <a:r>
              <a:rPr lang="en-US" sz="1600" dirty="0" err="1" smtClean="0"/>
              <a:t>linearizer</a:t>
            </a:r>
            <a:r>
              <a:rPr lang="en-US" sz="1600" dirty="0" smtClean="0"/>
              <a:t> at the low, mid, and high frequencies of the cascade.</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Dual Path: Paper 3</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4928076" y="1412375"/>
            <a:ext cx="3660987" cy="4988425"/>
          </a:xfrm>
        </p:spPr>
      </p:pic>
      <p:sp>
        <p:nvSpPr>
          <p:cNvPr id="6" name="TextBox 5"/>
          <p:cNvSpPr txBox="1"/>
          <p:nvPr/>
        </p:nvSpPr>
        <p:spPr>
          <a:xfrm>
            <a:off x="304800" y="2971800"/>
            <a:ext cx="3200400" cy="1815882"/>
          </a:xfrm>
          <a:prstGeom prst="rect">
            <a:avLst/>
          </a:prstGeom>
          <a:noFill/>
        </p:spPr>
        <p:txBody>
          <a:bodyPr wrap="square" rtlCol="0">
            <a:spAutoFit/>
          </a:bodyPr>
          <a:lstStyle/>
          <a:p>
            <a:pPr algn="ctr"/>
            <a:r>
              <a:rPr lang="en-US" sz="1600" dirty="0" smtClean="0"/>
              <a:t>The image on the right the AM-AM and AM-PM response of the </a:t>
            </a:r>
            <a:r>
              <a:rPr lang="en-US" sz="1600" dirty="0" err="1" smtClean="0"/>
              <a:t>linearizer</a:t>
            </a:r>
            <a:r>
              <a:rPr lang="en-US" sz="1600" dirty="0" smtClean="0"/>
              <a:t> at the low, mid, and high frequencies of the cascade.  Note: graphs are plotted </a:t>
            </a:r>
            <a:r>
              <a:rPr lang="en-US" sz="1600" dirty="0" err="1" smtClean="0"/>
              <a:t>vs</a:t>
            </a:r>
            <a:r>
              <a:rPr lang="en-US" sz="1600" dirty="0" smtClean="0"/>
              <a:t> IBO not OBO thereby improving the appearance of linearity.</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Dual Path: Paper 3</a:t>
            </a:r>
            <a:endParaRPr lang="en-US" dirty="0"/>
          </a:p>
        </p:txBody>
      </p:sp>
      <p:sp>
        <p:nvSpPr>
          <p:cNvPr id="6" name="TextBox 5"/>
          <p:cNvSpPr txBox="1"/>
          <p:nvPr/>
        </p:nvSpPr>
        <p:spPr>
          <a:xfrm>
            <a:off x="304800" y="2514600"/>
            <a:ext cx="3048000" cy="2800767"/>
          </a:xfrm>
          <a:prstGeom prst="rect">
            <a:avLst/>
          </a:prstGeom>
          <a:noFill/>
        </p:spPr>
        <p:txBody>
          <a:bodyPr wrap="square" rtlCol="0">
            <a:spAutoFit/>
          </a:bodyPr>
          <a:lstStyle/>
          <a:p>
            <a:pPr algn="ctr"/>
            <a:r>
              <a:rPr lang="en-US" sz="1600" dirty="0" smtClean="0"/>
              <a:t>The image on the right is a comparison of the AM-AM and AM-PM response of the </a:t>
            </a:r>
            <a:r>
              <a:rPr lang="en-US" sz="1600" dirty="0" err="1" smtClean="0"/>
              <a:t>linearized</a:t>
            </a:r>
            <a:r>
              <a:rPr lang="en-US" sz="1600" dirty="0" smtClean="0"/>
              <a:t> cascade without shape control and the </a:t>
            </a:r>
            <a:r>
              <a:rPr lang="en-US" sz="1600" dirty="0" err="1" smtClean="0"/>
              <a:t>linearized</a:t>
            </a:r>
            <a:r>
              <a:rPr lang="en-US" sz="1600" dirty="0" smtClean="0"/>
              <a:t> cascade with shape control at the low, mid, and high frequencies of the cascade. Note: graphs are plotted </a:t>
            </a:r>
            <a:r>
              <a:rPr lang="en-US" sz="1600" dirty="0" err="1" smtClean="0"/>
              <a:t>vs</a:t>
            </a:r>
            <a:r>
              <a:rPr lang="en-US" sz="1600" dirty="0" smtClean="0"/>
              <a:t> IBO not OBO thereby improving the appearance of linearity.</a:t>
            </a:r>
            <a:endParaRPr lang="en-US" sz="1600" dirty="0"/>
          </a:p>
        </p:txBody>
      </p:sp>
      <p:pic>
        <p:nvPicPr>
          <p:cNvPr id="5" name="Content Placeholder 3" descr="Narrowband_Reflective_1_Topology_1.bmp"/>
          <p:cNvPicPr>
            <a:picLocks noChangeAspect="1"/>
          </p:cNvPicPr>
          <p:nvPr/>
        </p:nvPicPr>
        <p:blipFill>
          <a:blip r:embed="rId2" cstate="print"/>
          <a:stretch>
            <a:fillRect/>
          </a:stretch>
        </p:blipFill>
        <p:spPr bwMode="auto">
          <a:xfrm>
            <a:off x="4131280" y="1448591"/>
            <a:ext cx="4555520" cy="4952209"/>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Dual Path: Paper 3</a:t>
            </a:r>
            <a:endParaRPr lang="en-US" dirty="0"/>
          </a:p>
        </p:txBody>
      </p:sp>
      <p:sp>
        <p:nvSpPr>
          <p:cNvPr id="6" name="TextBox 5"/>
          <p:cNvSpPr txBox="1"/>
          <p:nvPr/>
        </p:nvSpPr>
        <p:spPr>
          <a:xfrm>
            <a:off x="304800" y="2743200"/>
            <a:ext cx="3048000" cy="2308324"/>
          </a:xfrm>
          <a:prstGeom prst="rect">
            <a:avLst/>
          </a:prstGeom>
          <a:noFill/>
        </p:spPr>
        <p:txBody>
          <a:bodyPr wrap="square" rtlCol="0">
            <a:spAutoFit/>
          </a:bodyPr>
          <a:lstStyle/>
          <a:p>
            <a:pPr algn="ctr"/>
            <a:r>
              <a:rPr lang="en-US" sz="1600" dirty="0" smtClean="0"/>
              <a:t>The image on the right is a comparison of the AM-AM and AM-PM response of the </a:t>
            </a:r>
            <a:r>
              <a:rPr lang="en-US" sz="1600" dirty="0" err="1" smtClean="0"/>
              <a:t>linearized</a:t>
            </a:r>
            <a:r>
              <a:rPr lang="en-US" sz="1600" dirty="0" smtClean="0"/>
              <a:t> cascade with shape control at the low, mid, and high frequencies of the cascade. Note: graphs are plotted </a:t>
            </a:r>
            <a:r>
              <a:rPr lang="en-US" sz="1600" dirty="0" err="1" smtClean="0"/>
              <a:t>vs</a:t>
            </a:r>
            <a:r>
              <a:rPr lang="en-US" sz="1600" dirty="0" smtClean="0"/>
              <a:t> IBO not OBO thereby improving the appearance of linearity.</a:t>
            </a:r>
            <a:endParaRPr lang="en-US" sz="1600" dirty="0"/>
          </a:p>
        </p:txBody>
      </p:sp>
      <p:pic>
        <p:nvPicPr>
          <p:cNvPr id="5" name="Content Placeholder 3" descr="Narrowband_Reflective_1_Topology_1.bmp"/>
          <p:cNvPicPr>
            <a:picLocks noChangeAspect="1"/>
          </p:cNvPicPr>
          <p:nvPr/>
        </p:nvPicPr>
        <p:blipFill>
          <a:blip r:embed="rId2" cstate="print"/>
          <a:stretch>
            <a:fillRect/>
          </a:stretch>
        </p:blipFill>
        <p:spPr bwMode="auto">
          <a:xfrm>
            <a:off x="4595665" y="1448591"/>
            <a:ext cx="3626749" cy="4952209"/>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Dual Path: Paper 3</a:t>
            </a:r>
            <a:endParaRPr lang="en-US" dirty="0"/>
          </a:p>
        </p:txBody>
      </p:sp>
      <p:sp>
        <p:nvSpPr>
          <p:cNvPr id="6" name="TextBox 5"/>
          <p:cNvSpPr txBox="1"/>
          <p:nvPr/>
        </p:nvSpPr>
        <p:spPr>
          <a:xfrm>
            <a:off x="304800" y="2743200"/>
            <a:ext cx="3048000" cy="2308324"/>
          </a:xfrm>
          <a:prstGeom prst="rect">
            <a:avLst/>
          </a:prstGeom>
          <a:noFill/>
        </p:spPr>
        <p:txBody>
          <a:bodyPr wrap="square" rtlCol="0">
            <a:spAutoFit/>
          </a:bodyPr>
          <a:lstStyle/>
          <a:p>
            <a:pPr algn="ctr"/>
            <a:r>
              <a:rPr lang="en-US" sz="1600" dirty="0" smtClean="0"/>
              <a:t>The image on the right is a comparison of the AM-AM and AM-PM response of the </a:t>
            </a:r>
            <a:r>
              <a:rPr lang="en-US" sz="1600" dirty="0" err="1" smtClean="0"/>
              <a:t>linearized</a:t>
            </a:r>
            <a:r>
              <a:rPr lang="en-US" sz="1600" dirty="0" smtClean="0"/>
              <a:t> cascade with shape control at a more varied range of frequencies. Note: graphs are plotted </a:t>
            </a:r>
            <a:r>
              <a:rPr lang="en-US" sz="1600" dirty="0" err="1" smtClean="0"/>
              <a:t>vs</a:t>
            </a:r>
            <a:r>
              <a:rPr lang="en-US" sz="1600" dirty="0" smtClean="0"/>
              <a:t> IBO not OBO thereby improving the appearance of linearity.</a:t>
            </a:r>
            <a:endParaRPr lang="en-US" sz="1600" dirty="0"/>
          </a:p>
        </p:txBody>
      </p:sp>
      <p:pic>
        <p:nvPicPr>
          <p:cNvPr id="5" name="Content Placeholder 3" descr="Narrowband_Reflective_1_Topology_1.bmp"/>
          <p:cNvPicPr>
            <a:picLocks noChangeAspect="1"/>
          </p:cNvPicPr>
          <p:nvPr/>
        </p:nvPicPr>
        <p:blipFill>
          <a:blip r:embed="rId2" cstate="print"/>
          <a:stretch>
            <a:fillRect/>
          </a:stretch>
        </p:blipFill>
        <p:spPr bwMode="auto">
          <a:xfrm>
            <a:off x="4605913" y="1448591"/>
            <a:ext cx="3606253" cy="4952209"/>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Narrowband Reflective Single Path: Paper 1</a:t>
            </a:r>
            <a:endParaRPr lang="en-US" dirty="0"/>
          </a:p>
        </p:txBody>
      </p:sp>
      <p:pic>
        <p:nvPicPr>
          <p:cNvPr id="4" name="Content Placeholder 3" descr="Narrowband_Reflective_1_Topology_1.bmp"/>
          <p:cNvPicPr>
            <a:picLocks noGrp="1" noChangeAspect="1"/>
          </p:cNvPicPr>
          <p:nvPr>
            <p:ph sz="quarter" idx="1"/>
          </p:nvPr>
        </p:nvPicPr>
        <p:blipFill>
          <a:blip r:embed="rId3" cstate="print"/>
          <a:stretch>
            <a:fillRect/>
          </a:stretch>
        </p:blipFill>
        <p:spPr>
          <a:xfrm>
            <a:off x="3508674" y="1676400"/>
            <a:ext cx="5240676" cy="2819400"/>
          </a:xfrm>
        </p:spPr>
      </p:pic>
      <p:pic>
        <p:nvPicPr>
          <p:cNvPr id="5" name="Picture 4" descr="Narrowband_Reflective_1_Topology_2.bmp"/>
          <p:cNvPicPr>
            <a:picLocks noChangeAspect="1"/>
          </p:cNvPicPr>
          <p:nvPr/>
        </p:nvPicPr>
        <p:blipFill>
          <a:blip r:embed="rId4" cstate="print"/>
          <a:stretch>
            <a:fillRect/>
          </a:stretch>
        </p:blipFill>
        <p:spPr>
          <a:xfrm>
            <a:off x="3886200" y="4724400"/>
            <a:ext cx="4724400" cy="1576381"/>
          </a:xfrm>
          <a:prstGeom prst="rect">
            <a:avLst/>
          </a:prstGeom>
        </p:spPr>
      </p:pic>
      <p:sp>
        <p:nvSpPr>
          <p:cNvPr id="6" name="TextBox 5"/>
          <p:cNvSpPr txBox="1"/>
          <p:nvPr/>
        </p:nvSpPr>
        <p:spPr>
          <a:xfrm>
            <a:off x="304800" y="1447800"/>
            <a:ext cx="3124200" cy="2554545"/>
          </a:xfrm>
          <a:prstGeom prst="rect">
            <a:avLst/>
          </a:prstGeom>
          <a:noFill/>
        </p:spPr>
        <p:txBody>
          <a:bodyPr wrap="square" rtlCol="0">
            <a:spAutoFit/>
          </a:bodyPr>
          <a:lstStyle/>
          <a:p>
            <a:pPr algn="ctr"/>
            <a:r>
              <a:rPr lang="en-US" sz="1600" dirty="0" smtClean="0"/>
              <a:t>The image on the right is the </a:t>
            </a:r>
            <a:r>
              <a:rPr lang="en-US" sz="1600" dirty="0" err="1" smtClean="0"/>
              <a:t>linearizer</a:t>
            </a:r>
            <a:r>
              <a:rPr lang="en-US" sz="1600" dirty="0" smtClean="0"/>
              <a:t> topology that this paper is demonstrating.  The paper is focused on this topology for it’s dual inflection point characteristics (AM-AM gain compression before expansion).  The bandwidths that this </a:t>
            </a:r>
            <a:r>
              <a:rPr lang="en-US" sz="1600" dirty="0" err="1" smtClean="0"/>
              <a:t>linearizer</a:t>
            </a:r>
            <a:r>
              <a:rPr lang="en-US" sz="1600" dirty="0" smtClean="0"/>
              <a:t> is tested over is less than 20 </a:t>
            </a:r>
            <a:r>
              <a:rPr lang="en-US" sz="1600" dirty="0" err="1" smtClean="0"/>
              <a:t>MHz.</a:t>
            </a:r>
            <a:endParaRPr lang="en-US" sz="1600" dirty="0"/>
          </a:p>
        </p:txBody>
      </p:sp>
      <p:sp>
        <p:nvSpPr>
          <p:cNvPr id="7" name="TextBox 6"/>
          <p:cNvSpPr txBox="1"/>
          <p:nvPr/>
        </p:nvSpPr>
        <p:spPr>
          <a:xfrm>
            <a:off x="304800" y="4876800"/>
            <a:ext cx="3200400" cy="1077218"/>
          </a:xfrm>
          <a:prstGeom prst="rect">
            <a:avLst/>
          </a:prstGeom>
          <a:noFill/>
        </p:spPr>
        <p:txBody>
          <a:bodyPr wrap="square" rtlCol="0">
            <a:spAutoFit/>
          </a:bodyPr>
          <a:lstStyle/>
          <a:p>
            <a:pPr algn="ctr"/>
            <a:r>
              <a:rPr lang="en-US" sz="1600" dirty="0" smtClean="0"/>
              <a:t>The image to the right is the system level diagram of the set up that the tests were performed on.</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Dual Path: Paper 3</a:t>
            </a:r>
            <a:endParaRPr lang="en-US" dirty="0"/>
          </a:p>
        </p:txBody>
      </p:sp>
      <p:sp>
        <p:nvSpPr>
          <p:cNvPr id="6" name="TextBox 5"/>
          <p:cNvSpPr txBox="1"/>
          <p:nvPr/>
        </p:nvSpPr>
        <p:spPr>
          <a:xfrm>
            <a:off x="304800" y="2438400"/>
            <a:ext cx="3048000" cy="3123188"/>
          </a:xfrm>
          <a:prstGeom prst="rect">
            <a:avLst/>
          </a:prstGeom>
          <a:noFill/>
        </p:spPr>
        <p:txBody>
          <a:bodyPr wrap="square" rtlCol="0">
            <a:spAutoFit/>
          </a:bodyPr>
          <a:lstStyle/>
          <a:p>
            <a:pPr algn="ctr"/>
            <a:r>
              <a:rPr lang="en-US" sz="1600" dirty="0" smtClean="0"/>
              <a:t>The image on the right is a comparison of the IMD3 response of the un-</a:t>
            </a:r>
            <a:r>
              <a:rPr lang="en-US" sz="1600" dirty="0" err="1" smtClean="0"/>
              <a:t>linearized</a:t>
            </a:r>
            <a:r>
              <a:rPr lang="en-US" sz="1600" dirty="0" smtClean="0"/>
              <a:t> cascade, the </a:t>
            </a:r>
            <a:r>
              <a:rPr lang="en-US" sz="1600" dirty="0" err="1" smtClean="0"/>
              <a:t>linearized</a:t>
            </a:r>
            <a:r>
              <a:rPr lang="en-US" sz="1600" dirty="0" smtClean="0"/>
              <a:t> cascade without shape control, and the </a:t>
            </a:r>
            <a:r>
              <a:rPr lang="en-US" sz="1600" dirty="0" err="1" smtClean="0"/>
              <a:t>linearized</a:t>
            </a:r>
            <a:r>
              <a:rPr lang="en-US" sz="1600" dirty="0" smtClean="0"/>
              <a:t> cascade with shape control at the low, mid, and high frequencies of the cascade. Note: graphs are plotted </a:t>
            </a:r>
            <a:r>
              <a:rPr lang="en-US" sz="1600" dirty="0" err="1" smtClean="0"/>
              <a:t>vs</a:t>
            </a:r>
            <a:r>
              <a:rPr lang="en-US" sz="1600" dirty="0" smtClean="0"/>
              <a:t> IBO not OBO thereby improving the appearance of linearity.</a:t>
            </a:r>
            <a:endParaRPr lang="en-US" sz="1600" dirty="0"/>
          </a:p>
        </p:txBody>
      </p:sp>
      <p:pic>
        <p:nvPicPr>
          <p:cNvPr id="5" name="Content Placeholder 3" descr="Narrowband_Reflective_1_Topology_1.bmp"/>
          <p:cNvPicPr>
            <a:picLocks noChangeAspect="1"/>
          </p:cNvPicPr>
          <p:nvPr/>
        </p:nvPicPr>
        <p:blipFill>
          <a:blip r:embed="rId2" cstate="print"/>
          <a:stretch>
            <a:fillRect/>
          </a:stretch>
        </p:blipFill>
        <p:spPr bwMode="auto">
          <a:xfrm>
            <a:off x="3581400" y="1371600"/>
            <a:ext cx="5309552" cy="48768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772400" cy="1143000"/>
          </a:xfrm>
        </p:spPr>
        <p:txBody>
          <a:bodyPr/>
          <a:lstStyle/>
          <a:p>
            <a:r>
              <a:rPr lang="en-US" dirty="0" smtClean="0"/>
              <a:t>Outline</a:t>
            </a:r>
            <a:endParaRPr lang="en-US" dirty="0"/>
          </a:p>
        </p:txBody>
      </p:sp>
      <p:sp>
        <p:nvSpPr>
          <p:cNvPr id="3" name="Content Placeholder 2"/>
          <p:cNvSpPr>
            <a:spLocks noGrp="1"/>
          </p:cNvSpPr>
          <p:nvPr>
            <p:ph sz="quarter" idx="1"/>
          </p:nvPr>
        </p:nvSpPr>
        <p:spPr>
          <a:xfrm>
            <a:off x="685800" y="1219200"/>
            <a:ext cx="7772400" cy="4267200"/>
          </a:xfrm>
        </p:spPr>
        <p:txBody>
          <a:bodyPr>
            <a:normAutofit fontScale="85000" lnSpcReduction="20000"/>
          </a:bodyPr>
          <a:lstStyle/>
          <a:p>
            <a:r>
              <a:rPr lang="en-US" dirty="0" smtClean="0"/>
              <a:t>Category of </a:t>
            </a:r>
            <a:r>
              <a:rPr lang="en-US" dirty="0" err="1" smtClean="0"/>
              <a:t>GaN</a:t>
            </a:r>
            <a:r>
              <a:rPr lang="en-US" dirty="0" smtClean="0"/>
              <a:t>/TWTA Analog Pre-Distorter</a:t>
            </a:r>
          </a:p>
          <a:p>
            <a:pPr lvl="1"/>
            <a:r>
              <a:rPr lang="en-US" dirty="0" smtClean="0">
                <a:solidFill>
                  <a:schemeClr val="bg1">
                    <a:lumMod val="75000"/>
                  </a:schemeClr>
                </a:solidFill>
              </a:rPr>
              <a:t>Narrowband Reflective Single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Reflective Single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a:t>
            </a:r>
            <a:r>
              <a:rPr lang="en-US" dirty="0" err="1" smtClean="0">
                <a:solidFill>
                  <a:schemeClr val="bg1">
                    <a:lumMod val="75000"/>
                  </a:schemeClr>
                </a:solidFill>
              </a:rPr>
              <a:t>Transmissive</a:t>
            </a:r>
            <a:r>
              <a:rPr lang="en-US" dirty="0" smtClean="0">
                <a:solidFill>
                  <a:schemeClr val="bg1">
                    <a:lumMod val="75000"/>
                  </a:schemeClr>
                </a:solidFill>
              </a:rPr>
              <a:t> Single Path</a:t>
            </a:r>
          </a:p>
          <a:p>
            <a:pPr lvl="2"/>
            <a:r>
              <a:rPr lang="en-US" dirty="0" smtClean="0">
                <a:solidFill>
                  <a:schemeClr val="bg1">
                    <a:lumMod val="75000"/>
                  </a:schemeClr>
                </a:solidFill>
              </a:rPr>
              <a:t>Paper 1 - 2</a:t>
            </a:r>
          </a:p>
          <a:p>
            <a:pPr lvl="1"/>
            <a:r>
              <a:rPr lang="en-US" dirty="0" smtClean="0"/>
              <a:t>Wideband </a:t>
            </a:r>
            <a:r>
              <a:rPr lang="en-US" dirty="0" err="1" smtClean="0"/>
              <a:t>Transmissive</a:t>
            </a:r>
            <a:r>
              <a:rPr lang="en-US" dirty="0" smtClean="0"/>
              <a:t> Dual Path</a:t>
            </a:r>
          </a:p>
          <a:p>
            <a:pPr lvl="2"/>
            <a:r>
              <a:rPr lang="en-US" dirty="0" smtClean="0"/>
              <a:t>Paper 1 - 4</a:t>
            </a:r>
          </a:p>
          <a:p>
            <a:pPr lvl="1"/>
            <a:r>
              <a:rPr lang="en-US" dirty="0" smtClean="0">
                <a:solidFill>
                  <a:schemeClr val="bg1">
                    <a:lumMod val="75000"/>
                  </a:schemeClr>
                </a:solidFill>
              </a:rPr>
              <a:t>Wideband Reflective </a:t>
            </a:r>
            <a:r>
              <a:rPr lang="en-US" dirty="0" err="1" smtClean="0">
                <a:solidFill>
                  <a:schemeClr val="bg1">
                    <a:lumMod val="75000"/>
                  </a:schemeClr>
                </a:solidFill>
              </a:rPr>
              <a:t>Transmissive</a:t>
            </a:r>
            <a:r>
              <a:rPr lang="en-US" dirty="0" smtClean="0">
                <a:solidFill>
                  <a:schemeClr val="bg1">
                    <a:lumMod val="75000"/>
                  </a:schemeClr>
                </a:solidFill>
              </a:rPr>
              <a:t> Dual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Unknown</a:t>
            </a:r>
          </a:p>
          <a:p>
            <a:pPr lvl="2"/>
            <a:r>
              <a:rPr lang="en-US" dirty="0" smtClean="0">
                <a:solidFill>
                  <a:schemeClr val="bg1">
                    <a:lumMod val="75000"/>
                  </a:schemeClr>
                </a:solidFill>
              </a:rPr>
              <a:t>Paper 1 – 2</a:t>
            </a:r>
          </a:p>
          <a:p>
            <a:r>
              <a:rPr lang="en-US" dirty="0" smtClean="0">
                <a:solidFill>
                  <a:schemeClr val="bg1">
                    <a:lumMod val="75000"/>
                  </a:schemeClr>
                </a:solidFill>
              </a:rPr>
              <a:t>Best State Of The Art Performance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Dual Path: Paper 4</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3999930" y="1447800"/>
            <a:ext cx="4620568" cy="2201344"/>
          </a:xfrm>
        </p:spPr>
      </p:pic>
      <p:sp>
        <p:nvSpPr>
          <p:cNvPr id="6" name="TextBox 5"/>
          <p:cNvSpPr txBox="1"/>
          <p:nvPr/>
        </p:nvSpPr>
        <p:spPr>
          <a:xfrm>
            <a:off x="304800" y="3048000"/>
            <a:ext cx="3124200" cy="1569660"/>
          </a:xfrm>
          <a:prstGeom prst="rect">
            <a:avLst/>
          </a:prstGeom>
          <a:noFill/>
        </p:spPr>
        <p:txBody>
          <a:bodyPr wrap="square" rtlCol="0">
            <a:spAutoFit/>
          </a:bodyPr>
          <a:lstStyle/>
          <a:p>
            <a:pPr algn="ctr"/>
            <a:r>
              <a:rPr lang="en-US" sz="1600" dirty="0" smtClean="0"/>
              <a:t>The image on the right at the top is the </a:t>
            </a:r>
            <a:r>
              <a:rPr lang="en-US" sz="1600" dirty="0" err="1" smtClean="0"/>
              <a:t>linearizer</a:t>
            </a:r>
            <a:r>
              <a:rPr lang="en-US" sz="1600" dirty="0" smtClean="0"/>
              <a:t> topology that this paper is demonstrating.  The paper is in Chinese so I do not know what the focus of the paper is on.</a:t>
            </a:r>
            <a:endParaRPr lang="en-US" sz="1600" dirty="0"/>
          </a:p>
        </p:txBody>
      </p:sp>
      <p:pic>
        <p:nvPicPr>
          <p:cNvPr id="5" name="Content Placeholder 3" descr="Narrowband_Reflective_1_Topology_1.bmp"/>
          <p:cNvPicPr>
            <a:picLocks noChangeAspect="1"/>
          </p:cNvPicPr>
          <p:nvPr/>
        </p:nvPicPr>
        <p:blipFill>
          <a:blip r:embed="rId3" cstate="print"/>
          <a:stretch>
            <a:fillRect/>
          </a:stretch>
        </p:blipFill>
        <p:spPr bwMode="auto">
          <a:xfrm>
            <a:off x="5029200" y="3936860"/>
            <a:ext cx="3716223" cy="228346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Dual Path: Paper 4</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5257800" y="1447800"/>
            <a:ext cx="3561532" cy="4883007"/>
          </a:xfrm>
        </p:spPr>
      </p:pic>
      <p:sp>
        <p:nvSpPr>
          <p:cNvPr id="6" name="TextBox 5"/>
          <p:cNvSpPr txBox="1"/>
          <p:nvPr/>
        </p:nvSpPr>
        <p:spPr>
          <a:xfrm>
            <a:off x="304800" y="3124200"/>
            <a:ext cx="4495800" cy="830997"/>
          </a:xfrm>
          <a:prstGeom prst="rect">
            <a:avLst/>
          </a:prstGeom>
          <a:noFill/>
        </p:spPr>
        <p:txBody>
          <a:bodyPr wrap="square" rtlCol="0">
            <a:spAutoFit/>
          </a:bodyPr>
          <a:lstStyle/>
          <a:p>
            <a:pPr algn="ctr"/>
            <a:r>
              <a:rPr lang="en-US" sz="1600" dirty="0" smtClean="0"/>
              <a:t>The image on the right the AM-AM and AM-PM response of the un-</a:t>
            </a:r>
            <a:r>
              <a:rPr lang="en-US" sz="1600" dirty="0" err="1" smtClean="0"/>
              <a:t>linearized</a:t>
            </a:r>
            <a:r>
              <a:rPr lang="en-US" sz="1600" dirty="0" smtClean="0"/>
              <a:t> cascade at the low, mid, and high frequencies of the cascade.</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Dual Path: Paper 4</a:t>
            </a:r>
            <a:endParaRPr lang="en-US" dirty="0"/>
          </a:p>
        </p:txBody>
      </p:sp>
      <p:sp>
        <p:nvSpPr>
          <p:cNvPr id="6" name="TextBox 5"/>
          <p:cNvSpPr txBox="1"/>
          <p:nvPr/>
        </p:nvSpPr>
        <p:spPr>
          <a:xfrm>
            <a:off x="304800" y="3124200"/>
            <a:ext cx="3048000" cy="1323439"/>
          </a:xfrm>
          <a:prstGeom prst="rect">
            <a:avLst/>
          </a:prstGeom>
          <a:noFill/>
        </p:spPr>
        <p:txBody>
          <a:bodyPr wrap="square" rtlCol="0">
            <a:spAutoFit/>
          </a:bodyPr>
          <a:lstStyle/>
          <a:p>
            <a:pPr algn="ctr"/>
            <a:r>
              <a:rPr lang="en-US" sz="1600" dirty="0" smtClean="0"/>
              <a:t>The image on the right is a comparison of the AM-AM and AM-PM response of the </a:t>
            </a:r>
            <a:r>
              <a:rPr lang="en-US" sz="1600" dirty="0" err="1" smtClean="0"/>
              <a:t>linearizer</a:t>
            </a:r>
            <a:r>
              <a:rPr lang="en-US" sz="1600" dirty="0" smtClean="0"/>
              <a:t> at an unknown frequency.</a:t>
            </a:r>
            <a:endParaRPr lang="en-US" sz="1600" dirty="0"/>
          </a:p>
        </p:txBody>
      </p:sp>
      <p:pic>
        <p:nvPicPr>
          <p:cNvPr id="5" name="Content Placeholder 3" descr="Narrowband_Reflective_1_Topology_1.bmp"/>
          <p:cNvPicPr>
            <a:picLocks noChangeAspect="1"/>
          </p:cNvPicPr>
          <p:nvPr/>
        </p:nvPicPr>
        <p:blipFill>
          <a:blip r:embed="rId2" cstate="print"/>
          <a:stretch>
            <a:fillRect/>
          </a:stretch>
        </p:blipFill>
        <p:spPr bwMode="auto">
          <a:xfrm>
            <a:off x="4275803" y="1524000"/>
            <a:ext cx="4670133" cy="4852764"/>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a:t>
            </a:r>
            <a:r>
              <a:rPr lang="en-US" dirty="0" err="1" smtClean="0"/>
              <a:t>Transmissive</a:t>
            </a:r>
            <a:r>
              <a:rPr lang="en-US" dirty="0" smtClean="0"/>
              <a:t> Dual Path: Paper 4</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3731665" y="2057401"/>
            <a:ext cx="5197520" cy="3505200"/>
          </a:xfrm>
        </p:spPr>
      </p:pic>
      <p:sp>
        <p:nvSpPr>
          <p:cNvPr id="6" name="TextBox 5"/>
          <p:cNvSpPr txBox="1"/>
          <p:nvPr/>
        </p:nvSpPr>
        <p:spPr>
          <a:xfrm>
            <a:off x="304800" y="2895600"/>
            <a:ext cx="3352800" cy="1815882"/>
          </a:xfrm>
          <a:prstGeom prst="rect">
            <a:avLst/>
          </a:prstGeom>
          <a:noFill/>
        </p:spPr>
        <p:txBody>
          <a:bodyPr wrap="square" rtlCol="0">
            <a:spAutoFit/>
          </a:bodyPr>
          <a:lstStyle/>
          <a:p>
            <a:pPr algn="ctr"/>
            <a:r>
              <a:rPr lang="en-US" sz="1600" dirty="0" smtClean="0"/>
              <a:t>The image on the right is a comparison of the IMD3 of the non-</a:t>
            </a:r>
            <a:r>
              <a:rPr lang="en-US" sz="1600" dirty="0" err="1" smtClean="0"/>
              <a:t>linearized</a:t>
            </a:r>
            <a:r>
              <a:rPr lang="en-US" sz="1600" dirty="0" smtClean="0"/>
              <a:t> cascade and the </a:t>
            </a:r>
            <a:r>
              <a:rPr lang="en-US" sz="1600" dirty="0" err="1" smtClean="0"/>
              <a:t>linearized</a:t>
            </a:r>
            <a:r>
              <a:rPr lang="en-US" sz="1600" dirty="0" smtClean="0"/>
              <a:t> cascade at the low, mid, and high frequencies of the cascade at various levels of output power back off.</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quarter" idx="1"/>
          </p:nvPr>
        </p:nvSpPr>
        <p:spPr>
          <a:xfrm>
            <a:off x="685800" y="1295400"/>
            <a:ext cx="7772400" cy="4267200"/>
          </a:xfrm>
        </p:spPr>
        <p:txBody>
          <a:bodyPr>
            <a:normAutofit fontScale="85000" lnSpcReduction="20000"/>
          </a:bodyPr>
          <a:lstStyle/>
          <a:p>
            <a:r>
              <a:rPr lang="en-US" dirty="0" smtClean="0"/>
              <a:t>Category of </a:t>
            </a:r>
            <a:r>
              <a:rPr lang="en-US" dirty="0" err="1" smtClean="0"/>
              <a:t>GaN</a:t>
            </a:r>
            <a:r>
              <a:rPr lang="en-US" dirty="0" smtClean="0"/>
              <a:t>/TWTA Analog Pre-Distorter</a:t>
            </a:r>
          </a:p>
          <a:p>
            <a:pPr lvl="1"/>
            <a:r>
              <a:rPr lang="en-US" dirty="0" smtClean="0">
                <a:solidFill>
                  <a:schemeClr val="bg1">
                    <a:lumMod val="75000"/>
                  </a:schemeClr>
                </a:solidFill>
              </a:rPr>
              <a:t>Narrowband Reflective Single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Reflective Single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a:t>
            </a:r>
            <a:r>
              <a:rPr lang="en-US" dirty="0" err="1" smtClean="0">
                <a:solidFill>
                  <a:schemeClr val="bg1">
                    <a:lumMod val="75000"/>
                  </a:schemeClr>
                </a:solidFill>
              </a:rPr>
              <a:t>Transmissive</a:t>
            </a:r>
            <a:r>
              <a:rPr lang="en-US" dirty="0" smtClean="0">
                <a:solidFill>
                  <a:schemeClr val="bg1">
                    <a:lumMod val="75000"/>
                  </a:schemeClr>
                </a:solidFill>
              </a:rPr>
              <a:t> Single Path</a:t>
            </a:r>
          </a:p>
          <a:p>
            <a:pPr lvl="2"/>
            <a:r>
              <a:rPr lang="en-US" dirty="0" smtClean="0">
                <a:solidFill>
                  <a:schemeClr val="bg1">
                    <a:lumMod val="75000"/>
                  </a:schemeClr>
                </a:solidFill>
              </a:rPr>
              <a:t>Paper 1 - 2</a:t>
            </a:r>
          </a:p>
          <a:p>
            <a:pPr lvl="1"/>
            <a:r>
              <a:rPr lang="en-US" dirty="0" smtClean="0">
                <a:solidFill>
                  <a:schemeClr val="bg1">
                    <a:lumMod val="75000"/>
                  </a:schemeClr>
                </a:solidFill>
              </a:rPr>
              <a:t>Wideband </a:t>
            </a:r>
            <a:r>
              <a:rPr lang="en-US" dirty="0" err="1" smtClean="0">
                <a:solidFill>
                  <a:schemeClr val="bg1">
                    <a:lumMod val="75000"/>
                  </a:schemeClr>
                </a:solidFill>
              </a:rPr>
              <a:t>Transmissive</a:t>
            </a:r>
            <a:r>
              <a:rPr lang="en-US" dirty="0" smtClean="0">
                <a:solidFill>
                  <a:schemeClr val="bg1">
                    <a:lumMod val="75000"/>
                  </a:schemeClr>
                </a:solidFill>
              </a:rPr>
              <a:t> Dual Path</a:t>
            </a:r>
          </a:p>
          <a:p>
            <a:pPr lvl="2"/>
            <a:r>
              <a:rPr lang="en-US" dirty="0" smtClean="0">
                <a:solidFill>
                  <a:schemeClr val="bg1">
                    <a:lumMod val="75000"/>
                  </a:schemeClr>
                </a:solidFill>
              </a:rPr>
              <a:t>Paper 1 - 4</a:t>
            </a:r>
          </a:p>
          <a:p>
            <a:pPr lvl="1"/>
            <a:r>
              <a:rPr lang="en-US" dirty="0" smtClean="0"/>
              <a:t>Wideband Reflective </a:t>
            </a:r>
            <a:r>
              <a:rPr lang="en-US" dirty="0" err="1" smtClean="0"/>
              <a:t>Transmissive</a:t>
            </a:r>
            <a:r>
              <a:rPr lang="en-US" dirty="0" smtClean="0"/>
              <a:t> Dual Path</a:t>
            </a:r>
          </a:p>
          <a:p>
            <a:pPr lvl="2"/>
            <a:r>
              <a:rPr lang="en-US" dirty="0" smtClean="0"/>
              <a:t>Paper 1</a:t>
            </a:r>
          </a:p>
          <a:p>
            <a:pPr lvl="1"/>
            <a:r>
              <a:rPr lang="en-US" dirty="0" smtClean="0">
                <a:solidFill>
                  <a:schemeClr val="bg1">
                    <a:lumMod val="75000"/>
                  </a:schemeClr>
                </a:solidFill>
              </a:rPr>
              <a:t>Wideband Unknown</a:t>
            </a:r>
          </a:p>
          <a:p>
            <a:pPr lvl="2"/>
            <a:r>
              <a:rPr lang="en-US" dirty="0" smtClean="0">
                <a:solidFill>
                  <a:schemeClr val="bg1">
                    <a:lumMod val="75000"/>
                  </a:schemeClr>
                </a:solidFill>
              </a:rPr>
              <a:t>Paper 1 – 2</a:t>
            </a:r>
          </a:p>
          <a:p>
            <a:r>
              <a:rPr lang="en-US" dirty="0" smtClean="0">
                <a:solidFill>
                  <a:schemeClr val="bg1">
                    <a:lumMod val="75000"/>
                  </a:schemeClr>
                </a:solidFill>
              </a:rPr>
              <a:t>Best State Of The Art Performance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Reflective </a:t>
            </a:r>
            <a:r>
              <a:rPr lang="en-US" dirty="0" err="1" smtClean="0"/>
              <a:t>Transmissive</a:t>
            </a:r>
            <a:r>
              <a:rPr lang="en-US" dirty="0" smtClean="0"/>
              <a:t> Dual Path: Paper 1</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2319131" y="2626075"/>
            <a:ext cx="4962937" cy="2215449"/>
          </a:xfrm>
        </p:spPr>
      </p:pic>
      <p:sp>
        <p:nvSpPr>
          <p:cNvPr id="6" name="TextBox 5"/>
          <p:cNvSpPr txBox="1"/>
          <p:nvPr/>
        </p:nvSpPr>
        <p:spPr>
          <a:xfrm>
            <a:off x="304800" y="3429000"/>
            <a:ext cx="3124200" cy="830997"/>
          </a:xfrm>
          <a:prstGeom prst="rect">
            <a:avLst/>
          </a:prstGeom>
          <a:noFill/>
        </p:spPr>
        <p:txBody>
          <a:bodyPr wrap="square" rtlCol="0">
            <a:spAutoFit/>
          </a:bodyPr>
          <a:lstStyle/>
          <a:p>
            <a:pPr algn="ctr"/>
            <a:r>
              <a:rPr lang="en-US" sz="1600" dirty="0" smtClean="0"/>
              <a:t>The image on the right is the </a:t>
            </a:r>
            <a:r>
              <a:rPr lang="en-US" sz="1600" dirty="0" err="1" smtClean="0"/>
              <a:t>linearizer</a:t>
            </a:r>
            <a:r>
              <a:rPr lang="en-US" sz="1600" dirty="0" smtClean="0"/>
              <a:t> topology that this paper is demonstrating.</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Reflective </a:t>
            </a:r>
            <a:r>
              <a:rPr lang="en-US" dirty="0" err="1" smtClean="0"/>
              <a:t>Transmissive</a:t>
            </a:r>
            <a:r>
              <a:rPr lang="en-US" dirty="0" smtClean="0"/>
              <a:t> Dual Path: Paper 1</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3962400" y="1828800"/>
            <a:ext cx="5029333" cy="3916422"/>
          </a:xfrm>
        </p:spPr>
      </p:pic>
      <p:sp>
        <p:nvSpPr>
          <p:cNvPr id="6" name="TextBox 5"/>
          <p:cNvSpPr txBox="1"/>
          <p:nvPr/>
        </p:nvSpPr>
        <p:spPr>
          <a:xfrm>
            <a:off x="304800" y="3048000"/>
            <a:ext cx="3505200" cy="1323439"/>
          </a:xfrm>
          <a:prstGeom prst="rect">
            <a:avLst/>
          </a:prstGeom>
          <a:noFill/>
        </p:spPr>
        <p:txBody>
          <a:bodyPr wrap="square" rtlCol="0">
            <a:spAutoFit/>
          </a:bodyPr>
          <a:lstStyle/>
          <a:p>
            <a:pPr algn="ctr"/>
            <a:r>
              <a:rPr lang="en-US" sz="1600" dirty="0" smtClean="0"/>
              <a:t>The image on the right is a comparison of the measured and simulated AM-AM and AM-PM response of the </a:t>
            </a:r>
            <a:r>
              <a:rPr lang="en-US" sz="1600" dirty="0" err="1" smtClean="0"/>
              <a:t>linearizer</a:t>
            </a:r>
            <a:r>
              <a:rPr lang="en-US" sz="1600" dirty="0" smtClean="0"/>
              <a:t> at the low and high frequencies of the cascade.</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772400" cy="1143000"/>
          </a:xfrm>
        </p:spPr>
        <p:txBody>
          <a:bodyPr/>
          <a:lstStyle/>
          <a:p>
            <a:r>
              <a:rPr lang="en-US" dirty="0" smtClean="0"/>
              <a:t>Outline</a:t>
            </a:r>
            <a:endParaRPr lang="en-US" dirty="0"/>
          </a:p>
        </p:txBody>
      </p:sp>
      <p:sp>
        <p:nvSpPr>
          <p:cNvPr id="3" name="Content Placeholder 2"/>
          <p:cNvSpPr>
            <a:spLocks noGrp="1"/>
          </p:cNvSpPr>
          <p:nvPr>
            <p:ph sz="quarter" idx="1"/>
          </p:nvPr>
        </p:nvSpPr>
        <p:spPr>
          <a:xfrm>
            <a:off x="685800" y="1249362"/>
            <a:ext cx="7772400" cy="4267200"/>
          </a:xfrm>
        </p:spPr>
        <p:txBody>
          <a:bodyPr>
            <a:normAutofit fontScale="85000" lnSpcReduction="20000"/>
          </a:bodyPr>
          <a:lstStyle/>
          <a:p>
            <a:r>
              <a:rPr lang="en-US" dirty="0" smtClean="0"/>
              <a:t>Category of </a:t>
            </a:r>
            <a:r>
              <a:rPr lang="en-US" dirty="0" err="1" smtClean="0"/>
              <a:t>GaN</a:t>
            </a:r>
            <a:r>
              <a:rPr lang="en-US" dirty="0" smtClean="0"/>
              <a:t>/TWTA Analog Pre-Distorter</a:t>
            </a:r>
          </a:p>
          <a:p>
            <a:pPr lvl="1"/>
            <a:r>
              <a:rPr lang="en-US" dirty="0" smtClean="0">
                <a:solidFill>
                  <a:schemeClr val="bg1">
                    <a:lumMod val="75000"/>
                  </a:schemeClr>
                </a:solidFill>
              </a:rPr>
              <a:t>Narrowband Reflective Single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Reflective Single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a:t>
            </a:r>
            <a:r>
              <a:rPr lang="en-US" dirty="0" err="1" smtClean="0">
                <a:solidFill>
                  <a:schemeClr val="bg1">
                    <a:lumMod val="75000"/>
                  </a:schemeClr>
                </a:solidFill>
              </a:rPr>
              <a:t>Transmissive</a:t>
            </a:r>
            <a:r>
              <a:rPr lang="en-US" dirty="0" smtClean="0">
                <a:solidFill>
                  <a:schemeClr val="bg1">
                    <a:lumMod val="75000"/>
                  </a:schemeClr>
                </a:solidFill>
              </a:rPr>
              <a:t> Single Path</a:t>
            </a:r>
          </a:p>
          <a:p>
            <a:pPr lvl="2"/>
            <a:r>
              <a:rPr lang="en-US" dirty="0" smtClean="0">
                <a:solidFill>
                  <a:schemeClr val="bg1">
                    <a:lumMod val="75000"/>
                  </a:schemeClr>
                </a:solidFill>
              </a:rPr>
              <a:t>Paper 1 - 2</a:t>
            </a:r>
          </a:p>
          <a:p>
            <a:pPr lvl="1"/>
            <a:r>
              <a:rPr lang="en-US" dirty="0" smtClean="0">
                <a:solidFill>
                  <a:schemeClr val="bg1">
                    <a:lumMod val="75000"/>
                  </a:schemeClr>
                </a:solidFill>
              </a:rPr>
              <a:t>Wideband </a:t>
            </a:r>
            <a:r>
              <a:rPr lang="en-US" dirty="0" err="1" smtClean="0">
                <a:solidFill>
                  <a:schemeClr val="bg1">
                    <a:lumMod val="75000"/>
                  </a:schemeClr>
                </a:solidFill>
              </a:rPr>
              <a:t>Transmissive</a:t>
            </a:r>
            <a:r>
              <a:rPr lang="en-US" dirty="0" smtClean="0">
                <a:solidFill>
                  <a:schemeClr val="bg1">
                    <a:lumMod val="75000"/>
                  </a:schemeClr>
                </a:solidFill>
              </a:rPr>
              <a:t> Dual Path</a:t>
            </a:r>
          </a:p>
          <a:p>
            <a:pPr lvl="2"/>
            <a:r>
              <a:rPr lang="en-US" dirty="0" smtClean="0">
                <a:solidFill>
                  <a:schemeClr val="bg1">
                    <a:lumMod val="75000"/>
                  </a:schemeClr>
                </a:solidFill>
              </a:rPr>
              <a:t>Paper 1 - 4</a:t>
            </a:r>
          </a:p>
          <a:p>
            <a:pPr lvl="1"/>
            <a:r>
              <a:rPr lang="en-US" dirty="0" smtClean="0">
                <a:solidFill>
                  <a:schemeClr val="bg1">
                    <a:lumMod val="75000"/>
                  </a:schemeClr>
                </a:solidFill>
              </a:rPr>
              <a:t>Wideband Reflective </a:t>
            </a:r>
            <a:r>
              <a:rPr lang="en-US" dirty="0" err="1" smtClean="0">
                <a:solidFill>
                  <a:schemeClr val="bg1">
                    <a:lumMod val="75000"/>
                  </a:schemeClr>
                </a:solidFill>
              </a:rPr>
              <a:t>Transmissive</a:t>
            </a:r>
            <a:r>
              <a:rPr lang="en-US" dirty="0" smtClean="0">
                <a:solidFill>
                  <a:schemeClr val="bg1">
                    <a:lumMod val="75000"/>
                  </a:schemeClr>
                </a:solidFill>
              </a:rPr>
              <a:t> Dual Path</a:t>
            </a:r>
          </a:p>
          <a:p>
            <a:pPr lvl="2"/>
            <a:r>
              <a:rPr lang="en-US" dirty="0" smtClean="0">
                <a:solidFill>
                  <a:schemeClr val="bg1">
                    <a:lumMod val="75000"/>
                  </a:schemeClr>
                </a:solidFill>
              </a:rPr>
              <a:t>Paper 1</a:t>
            </a:r>
          </a:p>
          <a:p>
            <a:pPr lvl="1"/>
            <a:r>
              <a:rPr lang="en-US" dirty="0" smtClean="0"/>
              <a:t>Wideband Unknown</a:t>
            </a:r>
          </a:p>
          <a:p>
            <a:pPr lvl="2"/>
            <a:r>
              <a:rPr lang="en-US" dirty="0" smtClean="0"/>
              <a:t>Paper 1 – 2</a:t>
            </a:r>
          </a:p>
          <a:p>
            <a:r>
              <a:rPr lang="en-US" dirty="0" smtClean="0">
                <a:solidFill>
                  <a:schemeClr val="bg1">
                    <a:lumMod val="75000"/>
                  </a:schemeClr>
                </a:solidFill>
              </a:rPr>
              <a:t>Best State Of The Art Performance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Narrowband Reflective Single Path: Paper 1</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3886200" y="2348205"/>
            <a:ext cx="3761690" cy="2909595"/>
          </a:xfrm>
        </p:spPr>
      </p:pic>
      <p:sp>
        <p:nvSpPr>
          <p:cNvPr id="6" name="TextBox 5"/>
          <p:cNvSpPr txBox="1"/>
          <p:nvPr/>
        </p:nvSpPr>
        <p:spPr>
          <a:xfrm>
            <a:off x="304800" y="2743200"/>
            <a:ext cx="3124200" cy="2308324"/>
          </a:xfrm>
          <a:prstGeom prst="rect">
            <a:avLst/>
          </a:prstGeom>
          <a:noFill/>
        </p:spPr>
        <p:txBody>
          <a:bodyPr wrap="square" rtlCol="0">
            <a:spAutoFit/>
          </a:bodyPr>
          <a:lstStyle/>
          <a:p>
            <a:pPr algn="ctr"/>
            <a:r>
              <a:rPr lang="en-US" sz="1600" dirty="0" smtClean="0"/>
              <a:t>The image on the right is the result of the </a:t>
            </a:r>
            <a:r>
              <a:rPr lang="en-US" sz="1600" dirty="0" err="1" smtClean="0"/>
              <a:t>linearizer</a:t>
            </a:r>
            <a:r>
              <a:rPr lang="en-US" sz="1600" dirty="0" smtClean="0"/>
              <a:t> topology that this paper is demonstrating.  It can be seen that this is a very low frequency design and a 10MHz tone spacing was used for the two tone test.  There is no more breadth to the results that were reported in this paper.</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Wideband Unknown: Paper 1</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3242838" y="1752600"/>
            <a:ext cx="5567883" cy="3886200"/>
          </a:xfrm>
        </p:spPr>
      </p:pic>
      <p:sp>
        <p:nvSpPr>
          <p:cNvPr id="6" name="TextBox 5"/>
          <p:cNvSpPr txBox="1"/>
          <p:nvPr/>
        </p:nvSpPr>
        <p:spPr>
          <a:xfrm>
            <a:off x="304800" y="2667000"/>
            <a:ext cx="2590800" cy="2062103"/>
          </a:xfrm>
          <a:prstGeom prst="rect">
            <a:avLst/>
          </a:prstGeom>
          <a:noFill/>
        </p:spPr>
        <p:txBody>
          <a:bodyPr wrap="square" rtlCol="0">
            <a:spAutoFit/>
          </a:bodyPr>
          <a:lstStyle/>
          <a:p>
            <a:pPr algn="ctr"/>
            <a:r>
              <a:rPr lang="en-US" sz="1600" dirty="0" smtClean="0"/>
              <a:t>The image on the right is the </a:t>
            </a:r>
            <a:r>
              <a:rPr lang="en-US" sz="1600" dirty="0" err="1" smtClean="0"/>
              <a:t>linearizer</a:t>
            </a:r>
            <a:r>
              <a:rPr lang="en-US" sz="1600" dirty="0" smtClean="0"/>
              <a:t> product in it’s final form that this paper is demonstrating.  This paper was written to demonstrate the ability to make very wideband </a:t>
            </a:r>
            <a:r>
              <a:rPr lang="en-US" sz="1600" dirty="0" err="1" smtClean="0"/>
              <a:t>linearizers</a:t>
            </a:r>
            <a:r>
              <a:rPr lang="en-US" sz="1600" dirty="0" smtClean="0"/>
              <a:t>.</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Wideband Unknown: Paper 1</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3773286" y="1676400"/>
            <a:ext cx="5050036" cy="4289607"/>
          </a:xfrm>
        </p:spPr>
      </p:pic>
      <p:sp>
        <p:nvSpPr>
          <p:cNvPr id="6" name="TextBox 5"/>
          <p:cNvSpPr txBox="1"/>
          <p:nvPr/>
        </p:nvSpPr>
        <p:spPr>
          <a:xfrm>
            <a:off x="304800" y="2743200"/>
            <a:ext cx="3276600" cy="2062103"/>
          </a:xfrm>
          <a:prstGeom prst="rect">
            <a:avLst/>
          </a:prstGeom>
          <a:noFill/>
        </p:spPr>
        <p:txBody>
          <a:bodyPr wrap="square" rtlCol="0">
            <a:spAutoFit/>
          </a:bodyPr>
          <a:lstStyle/>
          <a:p>
            <a:pPr algn="ctr"/>
            <a:r>
              <a:rPr lang="en-US" sz="1600" dirty="0" smtClean="0"/>
              <a:t>The image on the right is a comparison of the AM-AM, power in – power out, and AM-PM response of the un-</a:t>
            </a:r>
            <a:r>
              <a:rPr lang="en-US" sz="1600" dirty="0" err="1" smtClean="0"/>
              <a:t>linearized</a:t>
            </a:r>
            <a:r>
              <a:rPr lang="en-US" sz="1600" dirty="0" smtClean="0"/>
              <a:t> cascade and the </a:t>
            </a:r>
            <a:r>
              <a:rPr lang="en-US" sz="1600" dirty="0" err="1" smtClean="0"/>
              <a:t>linearized</a:t>
            </a:r>
            <a:r>
              <a:rPr lang="en-US" sz="1600" dirty="0" smtClean="0"/>
              <a:t> cascade at the middle frequency of the middle band that the </a:t>
            </a:r>
            <a:r>
              <a:rPr lang="en-US" sz="1600" dirty="0" err="1" smtClean="0"/>
              <a:t>linearizer</a:t>
            </a:r>
            <a:r>
              <a:rPr lang="en-US" sz="1600" dirty="0" smtClean="0"/>
              <a:t> was designed for.</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Wideband Unknown: Paper 1</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3962400" y="2175607"/>
            <a:ext cx="5029333" cy="3222807"/>
          </a:xfrm>
        </p:spPr>
      </p:pic>
      <p:sp>
        <p:nvSpPr>
          <p:cNvPr id="6" name="TextBox 5"/>
          <p:cNvSpPr txBox="1"/>
          <p:nvPr/>
        </p:nvSpPr>
        <p:spPr>
          <a:xfrm>
            <a:off x="304800" y="2895600"/>
            <a:ext cx="3505200" cy="1569660"/>
          </a:xfrm>
          <a:prstGeom prst="rect">
            <a:avLst/>
          </a:prstGeom>
          <a:noFill/>
        </p:spPr>
        <p:txBody>
          <a:bodyPr wrap="square" rtlCol="0">
            <a:spAutoFit/>
          </a:bodyPr>
          <a:lstStyle/>
          <a:p>
            <a:pPr algn="ctr"/>
            <a:r>
              <a:rPr lang="en-US" sz="1600" dirty="0" smtClean="0"/>
              <a:t>The image on the right is a comparison of the IMD3 response of the un-</a:t>
            </a:r>
            <a:r>
              <a:rPr lang="en-US" sz="1600" dirty="0" err="1" smtClean="0"/>
              <a:t>linearized</a:t>
            </a:r>
            <a:r>
              <a:rPr lang="en-US" sz="1600" dirty="0" smtClean="0"/>
              <a:t> cascade and the </a:t>
            </a:r>
            <a:r>
              <a:rPr lang="en-US" sz="1600" dirty="0" err="1" smtClean="0"/>
              <a:t>linearized</a:t>
            </a:r>
            <a:r>
              <a:rPr lang="en-US" sz="1600" dirty="0" smtClean="0"/>
              <a:t> cascade at the three different bands that the </a:t>
            </a:r>
            <a:r>
              <a:rPr lang="en-US" sz="1600" dirty="0" err="1" smtClean="0"/>
              <a:t>linearizer</a:t>
            </a:r>
            <a:r>
              <a:rPr lang="en-US" sz="1600" dirty="0" smtClean="0"/>
              <a:t> was designed for.</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quarter" idx="1"/>
          </p:nvPr>
        </p:nvSpPr>
        <p:spPr>
          <a:xfrm>
            <a:off x="685800" y="1295400"/>
            <a:ext cx="7772400" cy="4267200"/>
          </a:xfrm>
        </p:spPr>
        <p:txBody>
          <a:bodyPr>
            <a:normAutofit fontScale="85000" lnSpcReduction="20000"/>
          </a:bodyPr>
          <a:lstStyle/>
          <a:p>
            <a:r>
              <a:rPr lang="en-US" dirty="0" smtClean="0"/>
              <a:t>Category of </a:t>
            </a:r>
            <a:r>
              <a:rPr lang="en-US" dirty="0" err="1" smtClean="0"/>
              <a:t>GaN</a:t>
            </a:r>
            <a:r>
              <a:rPr lang="en-US" dirty="0" smtClean="0"/>
              <a:t>/TWTA Analog Pre-Distorter</a:t>
            </a:r>
          </a:p>
          <a:p>
            <a:pPr lvl="1"/>
            <a:r>
              <a:rPr lang="en-US" dirty="0" smtClean="0">
                <a:solidFill>
                  <a:schemeClr val="bg1">
                    <a:lumMod val="75000"/>
                  </a:schemeClr>
                </a:solidFill>
              </a:rPr>
              <a:t>Narrowband Reflective Single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Reflective Single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a:t>
            </a:r>
            <a:r>
              <a:rPr lang="en-US" dirty="0" err="1" smtClean="0">
                <a:solidFill>
                  <a:schemeClr val="bg1">
                    <a:lumMod val="75000"/>
                  </a:schemeClr>
                </a:solidFill>
              </a:rPr>
              <a:t>Transmissive</a:t>
            </a:r>
            <a:r>
              <a:rPr lang="en-US" dirty="0" smtClean="0">
                <a:solidFill>
                  <a:schemeClr val="bg1">
                    <a:lumMod val="75000"/>
                  </a:schemeClr>
                </a:solidFill>
              </a:rPr>
              <a:t> Single Path</a:t>
            </a:r>
          </a:p>
          <a:p>
            <a:pPr lvl="2"/>
            <a:r>
              <a:rPr lang="en-US" dirty="0" smtClean="0">
                <a:solidFill>
                  <a:schemeClr val="bg1">
                    <a:lumMod val="75000"/>
                  </a:schemeClr>
                </a:solidFill>
              </a:rPr>
              <a:t>Paper 1 - 2</a:t>
            </a:r>
          </a:p>
          <a:p>
            <a:pPr lvl="1"/>
            <a:r>
              <a:rPr lang="en-US" dirty="0" smtClean="0">
                <a:solidFill>
                  <a:schemeClr val="bg1">
                    <a:lumMod val="75000"/>
                  </a:schemeClr>
                </a:solidFill>
              </a:rPr>
              <a:t>Wideband </a:t>
            </a:r>
            <a:r>
              <a:rPr lang="en-US" dirty="0" err="1" smtClean="0">
                <a:solidFill>
                  <a:schemeClr val="bg1">
                    <a:lumMod val="75000"/>
                  </a:schemeClr>
                </a:solidFill>
              </a:rPr>
              <a:t>Transmissive</a:t>
            </a:r>
            <a:r>
              <a:rPr lang="en-US" dirty="0" smtClean="0">
                <a:solidFill>
                  <a:schemeClr val="bg1">
                    <a:lumMod val="75000"/>
                  </a:schemeClr>
                </a:solidFill>
              </a:rPr>
              <a:t> Dual Path</a:t>
            </a:r>
          </a:p>
          <a:p>
            <a:pPr lvl="2"/>
            <a:r>
              <a:rPr lang="en-US" dirty="0" smtClean="0">
                <a:solidFill>
                  <a:schemeClr val="bg1">
                    <a:lumMod val="75000"/>
                  </a:schemeClr>
                </a:solidFill>
              </a:rPr>
              <a:t>Paper 1 - 4</a:t>
            </a:r>
          </a:p>
          <a:p>
            <a:pPr lvl="1"/>
            <a:r>
              <a:rPr lang="en-US" dirty="0" smtClean="0">
                <a:solidFill>
                  <a:schemeClr val="bg1">
                    <a:lumMod val="75000"/>
                  </a:schemeClr>
                </a:solidFill>
              </a:rPr>
              <a:t>Wideband Reflective </a:t>
            </a:r>
            <a:r>
              <a:rPr lang="en-US" dirty="0" err="1" smtClean="0">
                <a:solidFill>
                  <a:schemeClr val="bg1">
                    <a:lumMod val="75000"/>
                  </a:schemeClr>
                </a:solidFill>
              </a:rPr>
              <a:t>Transmissive</a:t>
            </a:r>
            <a:r>
              <a:rPr lang="en-US" dirty="0" smtClean="0">
                <a:solidFill>
                  <a:schemeClr val="bg1">
                    <a:lumMod val="75000"/>
                  </a:schemeClr>
                </a:solidFill>
              </a:rPr>
              <a:t> Dual Path</a:t>
            </a:r>
          </a:p>
          <a:p>
            <a:pPr lvl="2"/>
            <a:r>
              <a:rPr lang="en-US" dirty="0" smtClean="0">
                <a:solidFill>
                  <a:schemeClr val="bg1">
                    <a:lumMod val="75000"/>
                  </a:schemeClr>
                </a:solidFill>
              </a:rPr>
              <a:t>Paper 1</a:t>
            </a:r>
          </a:p>
          <a:p>
            <a:pPr lvl="1"/>
            <a:r>
              <a:rPr lang="en-US" dirty="0" smtClean="0"/>
              <a:t>Wideband Unknown</a:t>
            </a:r>
          </a:p>
          <a:p>
            <a:pPr lvl="2"/>
            <a:r>
              <a:rPr lang="en-US" dirty="0" smtClean="0"/>
              <a:t>Paper 1 – 2</a:t>
            </a:r>
          </a:p>
          <a:p>
            <a:r>
              <a:rPr lang="en-US" dirty="0" smtClean="0">
                <a:solidFill>
                  <a:schemeClr val="bg1">
                    <a:lumMod val="75000"/>
                  </a:schemeClr>
                </a:solidFill>
              </a:rPr>
              <a:t>Best State Of The Art Performance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Wideband Unknown: Paper 2</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3789541" y="1752599"/>
            <a:ext cx="4973459" cy="4319579"/>
          </a:xfrm>
        </p:spPr>
      </p:pic>
      <p:sp>
        <p:nvSpPr>
          <p:cNvPr id="6" name="TextBox 5"/>
          <p:cNvSpPr txBox="1"/>
          <p:nvPr/>
        </p:nvSpPr>
        <p:spPr>
          <a:xfrm>
            <a:off x="304800" y="3200400"/>
            <a:ext cx="3352800" cy="830997"/>
          </a:xfrm>
          <a:prstGeom prst="rect">
            <a:avLst/>
          </a:prstGeom>
          <a:noFill/>
        </p:spPr>
        <p:txBody>
          <a:bodyPr wrap="square" rtlCol="0">
            <a:spAutoFit/>
          </a:bodyPr>
          <a:lstStyle/>
          <a:p>
            <a:pPr algn="ctr"/>
            <a:r>
              <a:rPr lang="en-US" sz="1600" dirty="0" smtClean="0"/>
              <a:t>The image on the right is the </a:t>
            </a:r>
            <a:r>
              <a:rPr lang="en-US" sz="1600" dirty="0" err="1" smtClean="0"/>
              <a:t>linearizer</a:t>
            </a:r>
            <a:r>
              <a:rPr lang="en-US" sz="1600" dirty="0" smtClean="0"/>
              <a:t> product in it’s final form that this paper is demonstrating.</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Wideband Unknown: Paper 2</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3773286" y="1735539"/>
            <a:ext cx="5050036" cy="4171329"/>
          </a:xfrm>
        </p:spPr>
      </p:pic>
      <p:sp>
        <p:nvSpPr>
          <p:cNvPr id="6" name="TextBox 5"/>
          <p:cNvSpPr txBox="1"/>
          <p:nvPr/>
        </p:nvSpPr>
        <p:spPr>
          <a:xfrm>
            <a:off x="304800" y="3352800"/>
            <a:ext cx="3352800" cy="1323439"/>
          </a:xfrm>
          <a:prstGeom prst="rect">
            <a:avLst/>
          </a:prstGeom>
          <a:noFill/>
        </p:spPr>
        <p:txBody>
          <a:bodyPr wrap="square" rtlCol="0">
            <a:spAutoFit/>
          </a:bodyPr>
          <a:lstStyle/>
          <a:p>
            <a:pPr algn="ctr"/>
            <a:r>
              <a:rPr lang="en-US" sz="1600" dirty="0" smtClean="0"/>
              <a:t>The image on the right is a comparison of the IMD3 response of the un-</a:t>
            </a:r>
            <a:r>
              <a:rPr lang="en-US" sz="1600" dirty="0" err="1" smtClean="0"/>
              <a:t>linearized</a:t>
            </a:r>
            <a:r>
              <a:rPr lang="en-US" sz="1600" dirty="0" smtClean="0"/>
              <a:t> cascade and the </a:t>
            </a:r>
            <a:r>
              <a:rPr lang="en-US" sz="1600" dirty="0" err="1" smtClean="0"/>
              <a:t>linearized</a:t>
            </a:r>
            <a:r>
              <a:rPr lang="en-US" sz="1600" dirty="0" smtClean="0"/>
              <a:t> cascade at 14.5GHz against output back off.</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quarter" idx="1"/>
          </p:nvPr>
        </p:nvSpPr>
        <p:spPr>
          <a:xfrm>
            <a:off x="685800" y="1295400"/>
            <a:ext cx="7772400" cy="4267200"/>
          </a:xfrm>
        </p:spPr>
        <p:txBody>
          <a:bodyPr>
            <a:normAutofit fontScale="85000" lnSpcReduction="20000"/>
          </a:bodyPr>
          <a:lstStyle/>
          <a:p>
            <a:r>
              <a:rPr lang="en-US" dirty="0" smtClean="0"/>
              <a:t>Category of </a:t>
            </a:r>
            <a:r>
              <a:rPr lang="en-US" dirty="0" err="1" smtClean="0"/>
              <a:t>GaN</a:t>
            </a:r>
            <a:r>
              <a:rPr lang="en-US" dirty="0" smtClean="0"/>
              <a:t>/TWTA Analog Pre-Distorter</a:t>
            </a:r>
          </a:p>
          <a:p>
            <a:pPr lvl="1"/>
            <a:r>
              <a:rPr lang="en-US" dirty="0" smtClean="0">
                <a:solidFill>
                  <a:schemeClr val="bg1">
                    <a:lumMod val="75000"/>
                  </a:schemeClr>
                </a:solidFill>
              </a:rPr>
              <a:t>Narrowband Reflective Single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Reflective Single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a:t>
            </a:r>
            <a:r>
              <a:rPr lang="en-US" dirty="0" err="1" smtClean="0">
                <a:solidFill>
                  <a:schemeClr val="bg1">
                    <a:lumMod val="75000"/>
                  </a:schemeClr>
                </a:solidFill>
              </a:rPr>
              <a:t>Transmissive</a:t>
            </a:r>
            <a:r>
              <a:rPr lang="en-US" dirty="0" smtClean="0">
                <a:solidFill>
                  <a:schemeClr val="bg1">
                    <a:lumMod val="75000"/>
                  </a:schemeClr>
                </a:solidFill>
              </a:rPr>
              <a:t> Single Path</a:t>
            </a:r>
          </a:p>
          <a:p>
            <a:pPr lvl="2"/>
            <a:r>
              <a:rPr lang="en-US" dirty="0" smtClean="0">
                <a:solidFill>
                  <a:schemeClr val="bg1">
                    <a:lumMod val="75000"/>
                  </a:schemeClr>
                </a:solidFill>
              </a:rPr>
              <a:t>Paper 1 - 2</a:t>
            </a:r>
          </a:p>
          <a:p>
            <a:pPr lvl="1"/>
            <a:r>
              <a:rPr lang="en-US" dirty="0" smtClean="0">
                <a:solidFill>
                  <a:schemeClr val="bg1">
                    <a:lumMod val="75000"/>
                  </a:schemeClr>
                </a:solidFill>
              </a:rPr>
              <a:t>Wideband </a:t>
            </a:r>
            <a:r>
              <a:rPr lang="en-US" dirty="0" err="1" smtClean="0">
                <a:solidFill>
                  <a:schemeClr val="bg1">
                    <a:lumMod val="75000"/>
                  </a:schemeClr>
                </a:solidFill>
              </a:rPr>
              <a:t>Transmissive</a:t>
            </a:r>
            <a:r>
              <a:rPr lang="en-US" dirty="0" smtClean="0">
                <a:solidFill>
                  <a:schemeClr val="bg1">
                    <a:lumMod val="75000"/>
                  </a:schemeClr>
                </a:solidFill>
              </a:rPr>
              <a:t> Dual Path</a:t>
            </a:r>
          </a:p>
          <a:p>
            <a:pPr lvl="2"/>
            <a:r>
              <a:rPr lang="en-US" dirty="0" smtClean="0">
                <a:solidFill>
                  <a:schemeClr val="bg1">
                    <a:lumMod val="75000"/>
                  </a:schemeClr>
                </a:solidFill>
              </a:rPr>
              <a:t>Paper 1 - 4</a:t>
            </a:r>
          </a:p>
          <a:p>
            <a:pPr lvl="1"/>
            <a:r>
              <a:rPr lang="en-US" dirty="0" smtClean="0">
                <a:solidFill>
                  <a:schemeClr val="bg1">
                    <a:lumMod val="75000"/>
                  </a:schemeClr>
                </a:solidFill>
              </a:rPr>
              <a:t>Wideband Reflective </a:t>
            </a:r>
            <a:r>
              <a:rPr lang="en-US" dirty="0" err="1" smtClean="0">
                <a:solidFill>
                  <a:schemeClr val="bg1">
                    <a:lumMod val="75000"/>
                  </a:schemeClr>
                </a:solidFill>
              </a:rPr>
              <a:t>Transmissive</a:t>
            </a:r>
            <a:r>
              <a:rPr lang="en-US" dirty="0" smtClean="0">
                <a:solidFill>
                  <a:schemeClr val="bg1">
                    <a:lumMod val="75000"/>
                  </a:schemeClr>
                </a:solidFill>
              </a:rPr>
              <a:t> Dual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Unknown</a:t>
            </a:r>
          </a:p>
          <a:p>
            <a:pPr lvl="2"/>
            <a:r>
              <a:rPr lang="en-US" dirty="0" smtClean="0">
                <a:solidFill>
                  <a:schemeClr val="bg1">
                    <a:lumMod val="75000"/>
                  </a:schemeClr>
                </a:solidFill>
              </a:rPr>
              <a:t>Paper 1 – 2</a:t>
            </a:r>
          </a:p>
          <a:p>
            <a:r>
              <a:rPr lang="en-US" dirty="0" smtClean="0"/>
              <a:t>Best State Of The Art Performance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State Of The Art Performance</a:t>
            </a:r>
            <a:endParaRPr lang="en-US" dirty="0"/>
          </a:p>
        </p:txBody>
      </p:sp>
      <p:sp>
        <p:nvSpPr>
          <p:cNvPr id="3" name="Content Placeholder 2"/>
          <p:cNvSpPr>
            <a:spLocks noGrp="1"/>
          </p:cNvSpPr>
          <p:nvPr>
            <p:ph sz="quarter" idx="1"/>
          </p:nvPr>
        </p:nvSpPr>
        <p:spPr>
          <a:xfrm>
            <a:off x="685800" y="1295400"/>
            <a:ext cx="7772400" cy="4267200"/>
          </a:xfrm>
        </p:spPr>
        <p:txBody>
          <a:bodyPr/>
          <a:lstStyle/>
          <a:p>
            <a:r>
              <a:rPr lang="en-US" dirty="0" smtClean="0"/>
              <a:t>Narrowband Reflective Single Path</a:t>
            </a:r>
          </a:p>
          <a:p>
            <a:pPr lvl="1"/>
            <a:r>
              <a:rPr lang="en-US" dirty="0" smtClean="0"/>
              <a:t>Paper 1</a:t>
            </a:r>
          </a:p>
          <a:p>
            <a:pPr lvl="2"/>
            <a:r>
              <a:rPr lang="en-US" dirty="0" smtClean="0">
                <a:solidFill>
                  <a:srgbClr val="FF0000"/>
                </a:solidFill>
              </a:rPr>
              <a:t>Narrow Band</a:t>
            </a:r>
          </a:p>
          <a:p>
            <a:pPr lvl="2"/>
            <a:r>
              <a:rPr lang="en-US" dirty="0" smtClean="0">
                <a:solidFill>
                  <a:srgbClr val="FF0000"/>
                </a:solidFill>
              </a:rPr>
              <a:t>Not State Of Art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State Of The Art Performance</a:t>
            </a:r>
            <a:endParaRPr lang="en-US" dirty="0"/>
          </a:p>
        </p:txBody>
      </p:sp>
      <p:sp>
        <p:nvSpPr>
          <p:cNvPr id="3" name="Content Placeholder 2"/>
          <p:cNvSpPr>
            <a:spLocks noGrp="1"/>
          </p:cNvSpPr>
          <p:nvPr>
            <p:ph sz="quarter" idx="1"/>
          </p:nvPr>
        </p:nvSpPr>
        <p:spPr>
          <a:xfrm>
            <a:off x="685800" y="1295400"/>
            <a:ext cx="7772400" cy="4267200"/>
          </a:xfrm>
        </p:spPr>
        <p:txBody>
          <a:bodyPr/>
          <a:lstStyle/>
          <a:p>
            <a:r>
              <a:rPr lang="en-US" dirty="0" smtClean="0"/>
              <a:t>Wideband Reflective Single Path</a:t>
            </a:r>
          </a:p>
          <a:p>
            <a:pPr lvl="1"/>
            <a:r>
              <a:rPr lang="en-US" dirty="0" smtClean="0"/>
              <a:t>Paper 1</a:t>
            </a:r>
          </a:p>
          <a:p>
            <a:pPr lvl="2"/>
            <a:r>
              <a:rPr lang="en-US" sz="1600" dirty="0" smtClean="0">
                <a:solidFill>
                  <a:srgbClr val="FF0000"/>
                </a:solidFill>
              </a:rPr>
              <a:t>Insufficient Control</a:t>
            </a:r>
          </a:p>
          <a:p>
            <a:pPr lvl="2"/>
            <a:r>
              <a:rPr lang="en-US" sz="1600" dirty="0" smtClean="0">
                <a:solidFill>
                  <a:srgbClr val="FF0000"/>
                </a:solidFill>
              </a:rPr>
              <a:t>Insufficient Results Presented</a:t>
            </a:r>
          </a:p>
          <a:p>
            <a:pPr lvl="2"/>
            <a:r>
              <a:rPr lang="en-US" dirty="0" smtClean="0">
                <a:solidFill>
                  <a:srgbClr val="FF0000"/>
                </a:solidFill>
              </a:rPr>
              <a:t>Not State Of Art</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State Of The Art Performance</a:t>
            </a:r>
            <a:endParaRPr lang="en-US" dirty="0"/>
          </a:p>
        </p:txBody>
      </p:sp>
      <p:sp>
        <p:nvSpPr>
          <p:cNvPr id="3" name="Content Placeholder 2"/>
          <p:cNvSpPr>
            <a:spLocks noGrp="1"/>
          </p:cNvSpPr>
          <p:nvPr>
            <p:ph sz="quarter" idx="1"/>
          </p:nvPr>
        </p:nvSpPr>
        <p:spPr>
          <a:xfrm>
            <a:off x="685800" y="1295400"/>
            <a:ext cx="7772400" cy="4267200"/>
          </a:xfrm>
        </p:spPr>
        <p:txBody>
          <a:bodyPr/>
          <a:lstStyle/>
          <a:p>
            <a:r>
              <a:rPr lang="en-US" dirty="0" smtClean="0"/>
              <a:t>Wideband </a:t>
            </a:r>
            <a:r>
              <a:rPr lang="en-US" dirty="0" err="1" smtClean="0"/>
              <a:t>Transmissive</a:t>
            </a:r>
            <a:r>
              <a:rPr lang="en-US" dirty="0" smtClean="0"/>
              <a:t> Single Path</a:t>
            </a:r>
          </a:p>
          <a:p>
            <a:pPr lvl="1"/>
            <a:r>
              <a:rPr lang="en-US" dirty="0" smtClean="0"/>
              <a:t>Paper 1</a:t>
            </a:r>
          </a:p>
          <a:p>
            <a:pPr lvl="2"/>
            <a:r>
              <a:rPr lang="en-US" dirty="0" smtClean="0">
                <a:solidFill>
                  <a:srgbClr val="FF0000"/>
                </a:solidFill>
              </a:rPr>
              <a:t>Phase Distortion For </a:t>
            </a:r>
            <a:r>
              <a:rPr lang="en-US" dirty="0" err="1" smtClean="0">
                <a:solidFill>
                  <a:srgbClr val="FF0000"/>
                </a:solidFill>
              </a:rPr>
              <a:t>GaN</a:t>
            </a:r>
            <a:r>
              <a:rPr lang="en-US" dirty="0" smtClean="0">
                <a:solidFill>
                  <a:srgbClr val="FF0000"/>
                </a:solidFill>
              </a:rPr>
              <a:t> Linearization Not Achievable</a:t>
            </a:r>
          </a:p>
          <a:p>
            <a:pPr lvl="2"/>
            <a:r>
              <a:rPr lang="en-US" dirty="0" smtClean="0">
                <a:solidFill>
                  <a:srgbClr val="FF0000"/>
                </a:solidFill>
              </a:rPr>
              <a:t>Not State Of Art</a:t>
            </a:r>
          </a:p>
          <a:p>
            <a:pPr lvl="1"/>
            <a:r>
              <a:rPr lang="en-US" dirty="0" smtClean="0"/>
              <a:t>Paper 2</a:t>
            </a:r>
          </a:p>
          <a:p>
            <a:pPr lvl="2"/>
            <a:r>
              <a:rPr lang="en-US" dirty="0" smtClean="0">
                <a:solidFill>
                  <a:srgbClr val="FF0000"/>
                </a:solidFill>
              </a:rPr>
              <a:t>Insufficient Control</a:t>
            </a:r>
          </a:p>
          <a:p>
            <a:pPr lvl="2"/>
            <a:r>
              <a:rPr lang="en-US" dirty="0" smtClean="0">
                <a:solidFill>
                  <a:srgbClr val="FF0000"/>
                </a:solidFill>
              </a:rPr>
              <a:t>Insufficient Results Presented</a:t>
            </a:r>
          </a:p>
          <a:p>
            <a:pPr lvl="2"/>
            <a:r>
              <a:rPr lang="en-US" dirty="0" smtClean="0">
                <a:solidFill>
                  <a:srgbClr val="FF0000"/>
                </a:solidFill>
              </a:rPr>
              <a:t>Not State Of Art</a:t>
            </a:r>
          </a:p>
          <a:p>
            <a:pPr lvl="1">
              <a:buNone/>
            </a:pPr>
            <a:endParaRPr lang="en-US" dirty="0" smtClean="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quarter" idx="1"/>
          </p:nvPr>
        </p:nvSpPr>
        <p:spPr>
          <a:xfrm>
            <a:off x="685800" y="1295400"/>
            <a:ext cx="7772400" cy="4267200"/>
          </a:xfrm>
        </p:spPr>
        <p:txBody>
          <a:bodyPr>
            <a:normAutofit fontScale="85000" lnSpcReduction="20000"/>
          </a:bodyPr>
          <a:lstStyle/>
          <a:p>
            <a:r>
              <a:rPr lang="en-US" dirty="0" smtClean="0"/>
              <a:t>Category of </a:t>
            </a:r>
            <a:r>
              <a:rPr lang="en-US" dirty="0" err="1" smtClean="0"/>
              <a:t>GaN</a:t>
            </a:r>
            <a:r>
              <a:rPr lang="en-US" dirty="0" smtClean="0"/>
              <a:t>/TWTA Analog Pre-Distorter</a:t>
            </a:r>
          </a:p>
          <a:p>
            <a:pPr lvl="1"/>
            <a:r>
              <a:rPr lang="en-US" dirty="0" smtClean="0">
                <a:solidFill>
                  <a:schemeClr val="bg1">
                    <a:lumMod val="75000"/>
                  </a:schemeClr>
                </a:solidFill>
              </a:rPr>
              <a:t>Narrowband Reflective Single Path</a:t>
            </a:r>
          </a:p>
          <a:p>
            <a:pPr lvl="2"/>
            <a:r>
              <a:rPr lang="en-US" dirty="0" smtClean="0">
                <a:solidFill>
                  <a:schemeClr val="bg1">
                    <a:lumMod val="75000"/>
                  </a:schemeClr>
                </a:solidFill>
              </a:rPr>
              <a:t>Paper 1</a:t>
            </a:r>
          </a:p>
          <a:p>
            <a:pPr lvl="1"/>
            <a:r>
              <a:rPr lang="en-US" dirty="0" smtClean="0"/>
              <a:t>Wideband Reflective Single Path</a:t>
            </a:r>
          </a:p>
          <a:p>
            <a:pPr lvl="2"/>
            <a:r>
              <a:rPr lang="en-US" dirty="0" smtClean="0"/>
              <a:t>Paper 1</a:t>
            </a:r>
          </a:p>
          <a:p>
            <a:pPr lvl="1"/>
            <a:r>
              <a:rPr lang="en-US" dirty="0" smtClean="0">
                <a:solidFill>
                  <a:schemeClr val="bg1">
                    <a:lumMod val="75000"/>
                  </a:schemeClr>
                </a:solidFill>
              </a:rPr>
              <a:t>Wideband </a:t>
            </a:r>
            <a:r>
              <a:rPr lang="en-US" dirty="0" err="1" smtClean="0">
                <a:solidFill>
                  <a:schemeClr val="bg1">
                    <a:lumMod val="75000"/>
                  </a:schemeClr>
                </a:solidFill>
              </a:rPr>
              <a:t>Transmissive</a:t>
            </a:r>
            <a:r>
              <a:rPr lang="en-US" dirty="0" smtClean="0">
                <a:solidFill>
                  <a:schemeClr val="bg1">
                    <a:lumMod val="75000"/>
                  </a:schemeClr>
                </a:solidFill>
              </a:rPr>
              <a:t> Single Path</a:t>
            </a:r>
          </a:p>
          <a:p>
            <a:pPr lvl="2"/>
            <a:r>
              <a:rPr lang="en-US" dirty="0" smtClean="0">
                <a:solidFill>
                  <a:schemeClr val="bg1">
                    <a:lumMod val="75000"/>
                  </a:schemeClr>
                </a:solidFill>
              </a:rPr>
              <a:t>Paper 1 - 2</a:t>
            </a:r>
          </a:p>
          <a:p>
            <a:pPr lvl="1"/>
            <a:r>
              <a:rPr lang="en-US" dirty="0" smtClean="0">
                <a:solidFill>
                  <a:schemeClr val="bg1">
                    <a:lumMod val="75000"/>
                  </a:schemeClr>
                </a:solidFill>
              </a:rPr>
              <a:t>Wideband </a:t>
            </a:r>
            <a:r>
              <a:rPr lang="en-US" dirty="0" err="1" smtClean="0">
                <a:solidFill>
                  <a:schemeClr val="bg1">
                    <a:lumMod val="75000"/>
                  </a:schemeClr>
                </a:solidFill>
              </a:rPr>
              <a:t>Transmissive</a:t>
            </a:r>
            <a:r>
              <a:rPr lang="en-US" dirty="0" smtClean="0">
                <a:solidFill>
                  <a:schemeClr val="bg1">
                    <a:lumMod val="75000"/>
                  </a:schemeClr>
                </a:solidFill>
              </a:rPr>
              <a:t> Dual Path</a:t>
            </a:r>
          </a:p>
          <a:p>
            <a:pPr lvl="2"/>
            <a:r>
              <a:rPr lang="en-US" dirty="0" smtClean="0">
                <a:solidFill>
                  <a:schemeClr val="bg1">
                    <a:lumMod val="75000"/>
                  </a:schemeClr>
                </a:solidFill>
              </a:rPr>
              <a:t>Paper 1 - 4</a:t>
            </a:r>
          </a:p>
          <a:p>
            <a:pPr lvl="1"/>
            <a:r>
              <a:rPr lang="en-US" dirty="0" smtClean="0">
                <a:solidFill>
                  <a:schemeClr val="bg1">
                    <a:lumMod val="75000"/>
                  </a:schemeClr>
                </a:solidFill>
              </a:rPr>
              <a:t>Wideband Reflective </a:t>
            </a:r>
            <a:r>
              <a:rPr lang="en-US" dirty="0" err="1" smtClean="0">
                <a:solidFill>
                  <a:schemeClr val="bg1">
                    <a:lumMod val="75000"/>
                  </a:schemeClr>
                </a:solidFill>
              </a:rPr>
              <a:t>Transmissive</a:t>
            </a:r>
            <a:r>
              <a:rPr lang="en-US" dirty="0" smtClean="0">
                <a:solidFill>
                  <a:schemeClr val="bg1">
                    <a:lumMod val="75000"/>
                  </a:schemeClr>
                </a:solidFill>
              </a:rPr>
              <a:t> Dual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Unknown</a:t>
            </a:r>
          </a:p>
          <a:p>
            <a:pPr lvl="2"/>
            <a:r>
              <a:rPr lang="en-US" dirty="0" smtClean="0">
                <a:solidFill>
                  <a:schemeClr val="bg1">
                    <a:lumMod val="75000"/>
                  </a:schemeClr>
                </a:solidFill>
              </a:rPr>
              <a:t>Paper 1 – 2</a:t>
            </a:r>
          </a:p>
          <a:p>
            <a:r>
              <a:rPr lang="en-US" dirty="0" smtClean="0">
                <a:solidFill>
                  <a:schemeClr val="bg1">
                    <a:lumMod val="75000"/>
                  </a:schemeClr>
                </a:solidFill>
              </a:rPr>
              <a:t>Best State Of The Art Performance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State Of The Art Performance</a:t>
            </a:r>
            <a:endParaRPr lang="en-US" dirty="0"/>
          </a:p>
        </p:txBody>
      </p:sp>
      <p:sp>
        <p:nvSpPr>
          <p:cNvPr id="3" name="Content Placeholder 2"/>
          <p:cNvSpPr>
            <a:spLocks noGrp="1"/>
          </p:cNvSpPr>
          <p:nvPr>
            <p:ph sz="quarter" idx="1"/>
          </p:nvPr>
        </p:nvSpPr>
        <p:spPr>
          <a:xfrm>
            <a:off x="685800" y="1295400"/>
            <a:ext cx="7772400" cy="4267200"/>
          </a:xfrm>
        </p:spPr>
        <p:txBody>
          <a:bodyPr/>
          <a:lstStyle/>
          <a:p>
            <a:r>
              <a:rPr lang="en-US" sz="1600" dirty="0" smtClean="0"/>
              <a:t>Wideband </a:t>
            </a:r>
            <a:r>
              <a:rPr lang="en-US" sz="1600" dirty="0" err="1" smtClean="0"/>
              <a:t>Transmissive</a:t>
            </a:r>
            <a:r>
              <a:rPr lang="en-US" sz="1600" dirty="0" smtClean="0"/>
              <a:t> Dual Path</a:t>
            </a:r>
          </a:p>
          <a:p>
            <a:pPr lvl="1"/>
            <a:r>
              <a:rPr lang="en-US" sz="1400" dirty="0" smtClean="0"/>
              <a:t>Paper 1</a:t>
            </a:r>
          </a:p>
          <a:p>
            <a:pPr lvl="2"/>
            <a:r>
              <a:rPr lang="en-US" sz="1200" dirty="0" smtClean="0">
                <a:solidFill>
                  <a:srgbClr val="92D050"/>
                </a:solidFill>
              </a:rPr>
              <a:t>Extremely Wideband</a:t>
            </a:r>
          </a:p>
          <a:p>
            <a:pPr lvl="2"/>
            <a:r>
              <a:rPr lang="en-US" sz="1200" dirty="0" smtClean="0">
                <a:solidFill>
                  <a:srgbClr val="FF0000"/>
                </a:solidFill>
              </a:rPr>
              <a:t>Insufficient ACP Reduction</a:t>
            </a:r>
          </a:p>
          <a:p>
            <a:pPr lvl="2"/>
            <a:r>
              <a:rPr lang="en-US" sz="1200" dirty="0" smtClean="0">
                <a:solidFill>
                  <a:srgbClr val="92D050"/>
                </a:solidFill>
              </a:rPr>
              <a:t>State Of The Art For Instantaneous Bandwidth</a:t>
            </a:r>
          </a:p>
          <a:p>
            <a:pPr lvl="2"/>
            <a:r>
              <a:rPr lang="en-US" sz="1200" dirty="0" smtClean="0">
                <a:solidFill>
                  <a:srgbClr val="FF0000"/>
                </a:solidFill>
              </a:rPr>
              <a:t>Not State Of The Art For ACP Reduction</a:t>
            </a:r>
          </a:p>
          <a:p>
            <a:pPr lvl="1"/>
            <a:r>
              <a:rPr lang="en-US" sz="1400" dirty="0" smtClean="0"/>
              <a:t>Paper 2</a:t>
            </a:r>
          </a:p>
          <a:p>
            <a:pPr lvl="2"/>
            <a:r>
              <a:rPr lang="en-US" sz="1200" dirty="0" smtClean="0">
                <a:solidFill>
                  <a:srgbClr val="92D050"/>
                </a:solidFill>
              </a:rPr>
              <a:t>Decent ACP Reduction At 200KHz Tone Spacing</a:t>
            </a:r>
          </a:p>
          <a:p>
            <a:pPr lvl="2"/>
            <a:r>
              <a:rPr lang="en-US" sz="1200" dirty="0" smtClean="0">
                <a:solidFill>
                  <a:srgbClr val="92D050"/>
                </a:solidFill>
              </a:rPr>
              <a:t>Decent ACP Reduction At 2MHz Tone Spacing</a:t>
            </a:r>
          </a:p>
          <a:p>
            <a:pPr lvl="2"/>
            <a:r>
              <a:rPr lang="en-US" sz="1200" dirty="0" smtClean="0">
                <a:solidFill>
                  <a:srgbClr val="92D050"/>
                </a:solidFill>
              </a:rPr>
              <a:t>250MHz Instantaneous Bandwidth</a:t>
            </a:r>
          </a:p>
          <a:p>
            <a:pPr lvl="2"/>
            <a:r>
              <a:rPr lang="en-US" sz="1200" dirty="0" smtClean="0">
                <a:solidFill>
                  <a:srgbClr val="92D050"/>
                </a:solidFill>
              </a:rPr>
              <a:t>1.5GHz Small Signal Bandwidth</a:t>
            </a:r>
          </a:p>
          <a:p>
            <a:pPr lvl="2"/>
            <a:r>
              <a:rPr lang="en-US" sz="1200" dirty="0" smtClean="0">
                <a:solidFill>
                  <a:srgbClr val="92D050"/>
                </a:solidFill>
              </a:rPr>
              <a:t>State Of The Art For ACP Reduction of TWTA</a:t>
            </a:r>
          </a:p>
          <a:p>
            <a:pPr lvl="1"/>
            <a:r>
              <a:rPr lang="en-US" sz="1400" dirty="0" smtClean="0"/>
              <a:t>Paper 3</a:t>
            </a:r>
          </a:p>
          <a:p>
            <a:pPr lvl="2"/>
            <a:r>
              <a:rPr lang="en-US" sz="1200" dirty="0" smtClean="0">
                <a:solidFill>
                  <a:srgbClr val="FF0000"/>
                </a:solidFill>
              </a:rPr>
              <a:t>Tone Spacing Not Listed</a:t>
            </a:r>
          </a:p>
          <a:p>
            <a:pPr lvl="2"/>
            <a:r>
              <a:rPr lang="en-US" sz="1200" dirty="0" smtClean="0">
                <a:solidFill>
                  <a:srgbClr val="FF0000"/>
                </a:solidFill>
              </a:rPr>
              <a:t>Instantaneous Bandwidth Not Listed</a:t>
            </a:r>
          </a:p>
          <a:p>
            <a:pPr lvl="2"/>
            <a:r>
              <a:rPr lang="en-US" sz="1200" dirty="0" smtClean="0">
                <a:solidFill>
                  <a:srgbClr val="92D050"/>
                </a:solidFill>
              </a:rPr>
              <a:t>2.05GHz Small Signal Bandwidth</a:t>
            </a:r>
          </a:p>
          <a:p>
            <a:pPr lvl="2"/>
            <a:r>
              <a:rPr lang="en-US" sz="1200" dirty="0" smtClean="0">
                <a:solidFill>
                  <a:srgbClr val="92D050"/>
                </a:solidFill>
              </a:rPr>
              <a:t>State Of The Art For ACP Reduction of TWTA</a:t>
            </a:r>
          </a:p>
          <a:p>
            <a:pPr lvl="1"/>
            <a:r>
              <a:rPr lang="en-US" sz="1400" dirty="0" smtClean="0"/>
              <a:t>Paper 4</a:t>
            </a:r>
          </a:p>
          <a:p>
            <a:pPr lvl="2"/>
            <a:r>
              <a:rPr lang="en-US" sz="1200" dirty="0" smtClean="0">
                <a:solidFill>
                  <a:srgbClr val="FF0000"/>
                </a:solidFill>
              </a:rPr>
              <a:t>Tone Spacing Not Comprehensible/Listed</a:t>
            </a:r>
          </a:p>
          <a:p>
            <a:pPr lvl="2"/>
            <a:r>
              <a:rPr lang="en-US" sz="1200" dirty="0" smtClean="0">
                <a:solidFill>
                  <a:srgbClr val="FF0000"/>
                </a:solidFill>
              </a:rPr>
              <a:t>Instantaneous Bandwidth Not Comprehensible/Listed</a:t>
            </a:r>
          </a:p>
          <a:p>
            <a:pPr lvl="2"/>
            <a:r>
              <a:rPr lang="en-US" sz="1200" dirty="0" smtClean="0">
                <a:solidFill>
                  <a:srgbClr val="FF0000"/>
                </a:solidFill>
              </a:rPr>
              <a:t>500MHz Small Signal Bandwidth</a:t>
            </a:r>
          </a:p>
          <a:p>
            <a:pPr lvl="2"/>
            <a:r>
              <a:rPr lang="en-US" sz="1200" dirty="0" smtClean="0">
                <a:solidFill>
                  <a:srgbClr val="92D050"/>
                </a:solidFill>
              </a:rPr>
              <a:t>State Of The Art For ACP Reduction of TWTA</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State Of The Art Performance</a:t>
            </a:r>
            <a:endParaRPr lang="en-US" dirty="0"/>
          </a:p>
        </p:txBody>
      </p:sp>
      <p:sp>
        <p:nvSpPr>
          <p:cNvPr id="3" name="Content Placeholder 2"/>
          <p:cNvSpPr>
            <a:spLocks noGrp="1"/>
          </p:cNvSpPr>
          <p:nvPr>
            <p:ph sz="quarter" idx="1"/>
          </p:nvPr>
        </p:nvSpPr>
        <p:spPr>
          <a:xfrm>
            <a:off x="685800" y="1295400"/>
            <a:ext cx="7772400" cy="4267200"/>
          </a:xfrm>
        </p:spPr>
        <p:txBody>
          <a:bodyPr/>
          <a:lstStyle/>
          <a:p>
            <a:r>
              <a:rPr lang="en-US" dirty="0" smtClean="0"/>
              <a:t>Wideband Reflective </a:t>
            </a:r>
            <a:r>
              <a:rPr lang="en-US" dirty="0" err="1" smtClean="0"/>
              <a:t>Transmissive</a:t>
            </a:r>
            <a:r>
              <a:rPr lang="en-US" dirty="0" smtClean="0"/>
              <a:t> Dual Path</a:t>
            </a:r>
          </a:p>
          <a:p>
            <a:pPr lvl="1"/>
            <a:r>
              <a:rPr lang="en-US" dirty="0" smtClean="0"/>
              <a:t>Paper 1</a:t>
            </a:r>
          </a:p>
          <a:p>
            <a:pPr lvl="2"/>
            <a:r>
              <a:rPr lang="en-US" dirty="0" smtClean="0">
                <a:solidFill>
                  <a:srgbClr val="FF0000"/>
                </a:solidFill>
              </a:rPr>
              <a:t>No ACP Data Given</a:t>
            </a:r>
          </a:p>
          <a:p>
            <a:pPr lvl="2"/>
            <a:r>
              <a:rPr lang="en-US" dirty="0" smtClean="0">
                <a:solidFill>
                  <a:srgbClr val="FF0000"/>
                </a:solidFill>
              </a:rPr>
              <a:t>Instantaneous Bandwidth Not Listed</a:t>
            </a:r>
          </a:p>
          <a:p>
            <a:pPr lvl="2"/>
            <a:r>
              <a:rPr lang="en-US" dirty="0" smtClean="0">
                <a:solidFill>
                  <a:srgbClr val="92D050"/>
                </a:solidFill>
              </a:rPr>
              <a:t>2GHz Small Signal Bandwidth</a:t>
            </a:r>
          </a:p>
          <a:p>
            <a:pPr lvl="2"/>
            <a:r>
              <a:rPr lang="en-US" dirty="0" smtClean="0">
                <a:solidFill>
                  <a:srgbClr val="92D050"/>
                </a:solidFill>
              </a:rPr>
              <a:t>State Of The Art For ACP Reduction of TWTA</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State Of The Art Performance</a:t>
            </a:r>
            <a:endParaRPr lang="en-US" dirty="0"/>
          </a:p>
        </p:txBody>
      </p:sp>
      <p:sp>
        <p:nvSpPr>
          <p:cNvPr id="3" name="Content Placeholder 2"/>
          <p:cNvSpPr>
            <a:spLocks noGrp="1"/>
          </p:cNvSpPr>
          <p:nvPr>
            <p:ph sz="quarter" idx="1"/>
          </p:nvPr>
        </p:nvSpPr>
        <p:spPr>
          <a:xfrm>
            <a:off x="685800" y="1295400"/>
            <a:ext cx="7772400" cy="4267200"/>
          </a:xfrm>
        </p:spPr>
        <p:txBody>
          <a:bodyPr/>
          <a:lstStyle/>
          <a:p>
            <a:r>
              <a:rPr lang="en-US" dirty="0" smtClean="0"/>
              <a:t>Wideband Unknown</a:t>
            </a:r>
          </a:p>
          <a:p>
            <a:pPr lvl="1"/>
            <a:r>
              <a:rPr lang="en-US" dirty="0" smtClean="0"/>
              <a:t>Paper 1</a:t>
            </a:r>
          </a:p>
          <a:p>
            <a:pPr lvl="2"/>
            <a:r>
              <a:rPr lang="en-US" dirty="0" smtClean="0">
                <a:solidFill>
                  <a:srgbClr val="92D050"/>
                </a:solidFill>
              </a:rPr>
              <a:t>Extremely Wideband</a:t>
            </a:r>
          </a:p>
          <a:p>
            <a:pPr lvl="2"/>
            <a:r>
              <a:rPr lang="en-US" dirty="0" smtClean="0">
                <a:solidFill>
                  <a:srgbClr val="92D050"/>
                </a:solidFill>
              </a:rPr>
              <a:t>State Of The Art For Instantaneous Bandwidth and ACP Reduction of TWTA</a:t>
            </a:r>
          </a:p>
          <a:p>
            <a:pPr lvl="1"/>
            <a:r>
              <a:rPr lang="en-US" dirty="0" smtClean="0"/>
              <a:t>Paper 2</a:t>
            </a:r>
          </a:p>
          <a:p>
            <a:pPr lvl="2"/>
            <a:r>
              <a:rPr lang="en-US" dirty="0" smtClean="0">
                <a:solidFill>
                  <a:srgbClr val="92D050"/>
                </a:solidFill>
              </a:rPr>
              <a:t>Targeted At </a:t>
            </a:r>
            <a:r>
              <a:rPr lang="en-US" dirty="0" err="1" smtClean="0">
                <a:solidFill>
                  <a:srgbClr val="92D050"/>
                </a:solidFill>
              </a:rPr>
              <a:t>GaN</a:t>
            </a:r>
            <a:endParaRPr lang="en-US" dirty="0" smtClean="0">
              <a:solidFill>
                <a:srgbClr val="FF0000"/>
              </a:solidFill>
            </a:endParaRPr>
          </a:p>
          <a:p>
            <a:pPr lvl="2"/>
            <a:r>
              <a:rPr lang="en-US" dirty="0" smtClean="0">
                <a:solidFill>
                  <a:srgbClr val="FF0000"/>
                </a:solidFill>
              </a:rPr>
              <a:t>Insufficient Information Given For Any Conclusion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State Of The Art Performance</a:t>
            </a:r>
            <a:endParaRPr lang="en-US" dirty="0"/>
          </a:p>
        </p:txBody>
      </p:sp>
      <p:sp>
        <p:nvSpPr>
          <p:cNvPr id="3" name="Content Placeholder 2"/>
          <p:cNvSpPr>
            <a:spLocks noGrp="1"/>
          </p:cNvSpPr>
          <p:nvPr>
            <p:ph sz="quarter" idx="1"/>
          </p:nvPr>
        </p:nvSpPr>
        <p:spPr>
          <a:xfrm>
            <a:off x="685800" y="1295400"/>
            <a:ext cx="7772400" cy="4267200"/>
          </a:xfrm>
        </p:spPr>
        <p:txBody>
          <a:bodyPr/>
          <a:lstStyle/>
          <a:p>
            <a:r>
              <a:rPr lang="en-US" dirty="0" smtClean="0"/>
              <a:t>State Of The Art Best Performance Is:</a:t>
            </a:r>
          </a:p>
          <a:p>
            <a:pPr lvl="1"/>
            <a:r>
              <a:rPr lang="en-US" dirty="0" smtClean="0"/>
              <a:t>Wideband </a:t>
            </a:r>
            <a:r>
              <a:rPr lang="en-US" dirty="0" err="1" smtClean="0"/>
              <a:t>Transmissive</a:t>
            </a:r>
            <a:r>
              <a:rPr lang="en-US" dirty="0" smtClean="0"/>
              <a:t> Dual Path</a:t>
            </a:r>
          </a:p>
          <a:p>
            <a:pPr lvl="2"/>
            <a:r>
              <a:rPr lang="en-US" dirty="0" smtClean="0"/>
              <a:t>Paper 2</a:t>
            </a:r>
          </a:p>
          <a:p>
            <a:pPr lvl="2"/>
            <a:r>
              <a:rPr lang="en-US" dirty="0" smtClean="0"/>
              <a:t>Paper 3</a:t>
            </a:r>
          </a:p>
          <a:p>
            <a:pPr lvl="2"/>
            <a:r>
              <a:rPr lang="en-US" dirty="0" smtClean="0"/>
              <a:t>Paper 4</a:t>
            </a:r>
          </a:p>
          <a:p>
            <a:pPr lvl="1"/>
            <a:r>
              <a:rPr lang="en-US" dirty="0" smtClean="0"/>
              <a:t>Wideband Reflective </a:t>
            </a:r>
            <a:r>
              <a:rPr lang="en-US" dirty="0" err="1" smtClean="0"/>
              <a:t>Transmissive</a:t>
            </a:r>
            <a:r>
              <a:rPr lang="en-US" dirty="0" smtClean="0"/>
              <a:t> Dual Path</a:t>
            </a:r>
          </a:p>
          <a:p>
            <a:pPr lvl="2"/>
            <a:r>
              <a:rPr lang="en-US" dirty="0" smtClean="0"/>
              <a:t>Paper 1</a:t>
            </a:r>
          </a:p>
          <a:p>
            <a:pPr lvl="1"/>
            <a:r>
              <a:rPr lang="en-US" dirty="0" smtClean="0"/>
              <a:t>Wideband Unknown</a:t>
            </a:r>
          </a:p>
          <a:p>
            <a:pPr lvl="2"/>
            <a:r>
              <a:rPr lang="en-US" dirty="0" smtClean="0"/>
              <a:t>Paper 1</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Reflective Single Path: Paper 1</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4156569" y="1676400"/>
            <a:ext cx="3944886" cy="2819400"/>
          </a:xfrm>
        </p:spPr>
      </p:pic>
      <p:pic>
        <p:nvPicPr>
          <p:cNvPr id="5" name="Picture 4" descr="Narrowband_Reflective_1_Topology_2.bmp"/>
          <p:cNvPicPr>
            <a:picLocks noChangeAspect="1"/>
          </p:cNvPicPr>
          <p:nvPr/>
        </p:nvPicPr>
        <p:blipFill>
          <a:blip r:embed="rId3" cstate="print"/>
          <a:stretch>
            <a:fillRect/>
          </a:stretch>
        </p:blipFill>
        <p:spPr>
          <a:xfrm>
            <a:off x="5368609" y="4724400"/>
            <a:ext cx="1759582" cy="1576381"/>
          </a:xfrm>
          <a:prstGeom prst="rect">
            <a:avLst/>
          </a:prstGeom>
        </p:spPr>
      </p:pic>
      <p:sp>
        <p:nvSpPr>
          <p:cNvPr id="6" name="TextBox 5"/>
          <p:cNvSpPr txBox="1"/>
          <p:nvPr/>
        </p:nvSpPr>
        <p:spPr>
          <a:xfrm>
            <a:off x="304800" y="2362200"/>
            <a:ext cx="3124200" cy="3293209"/>
          </a:xfrm>
          <a:prstGeom prst="rect">
            <a:avLst/>
          </a:prstGeom>
          <a:noFill/>
        </p:spPr>
        <p:txBody>
          <a:bodyPr wrap="square" rtlCol="0">
            <a:spAutoFit/>
          </a:bodyPr>
          <a:lstStyle/>
          <a:p>
            <a:pPr algn="ctr"/>
            <a:r>
              <a:rPr lang="en-US" sz="1600" dirty="0" smtClean="0"/>
              <a:t>The image on the right is the </a:t>
            </a:r>
            <a:r>
              <a:rPr lang="en-US" sz="1600" dirty="0" err="1" smtClean="0"/>
              <a:t>linearizer</a:t>
            </a:r>
            <a:r>
              <a:rPr lang="en-US" sz="1600" dirty="0" smtClean="0"/>
              <a:t> topology that this paper is demonstrating.  The paper is focused on this topology for TWTA amplifiers as although the AM-AM characteristics of the pre-distorter are suitable for both TWTA and </a:t>
            </a:r>
            <a:r>
              <a:rPr lang="en-US" sz="1600" dirty="0" err="1" smtClean="0"/>
              <a:t>GaN</a:t>
            </a:r>
            <a:r>
              <a:rPr lang="en-US" sz="1600" dirty="0" smtClean="0"/>
              <a:t> amplifiers, the natural phase characteristics of this topology can only correct TWTA phase distortion and not </a:t>
            </a:r>
            <a:r>
              <a:rPr lang="en-US" sz="1600" dirty="0" err="1" smtClean="0"/>
              <a:t>GaN</a:t>
            </a:r>
            <a:r>
              <a:rPr lang="en-US" sz="1600" dirty="0" smtClean="0"/>
              <a:t> phase distortion.</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Wideband Reflective Single Path: Paper 1</a:t>
            </a:r>
            <a:endParaRPr lang="en-US" dirty="0"/>
          </a:p>
        </p:txBody>
      </p:sp>
      <p:pic>
        <p:nvPicPr>
          <p:cNvPr id="4" name="Content Placeholder 3" descr="Narrowband_Reflective_1_Topology_1.bmp"/>
          <p:cNvPicPr>
            <a:picLocks noGrp="1" noChangeAspect="1"/>
          </p:cNvPicPr>
          <p:nvPr>
            <p:ph sz="quarter" idx="1"/>
          </p:nvPr>
        </p:nvPicPr>
        <p:blipFill>
          <a:blip r:embed="rId2" cstate="print"/>
          <a:stretch>
            <a:fillRect/>
          </a:stretch>
        </p:blipFill>
        <p:spPr>
          <a:xfrm>
            <a:off x="3433090" y="2511770"/>
            <a:ext cx="2735019" cy="2444060"/>
          </a:xfrm>
        </p:spPr>
      </p:pic>
      <p:sp>
        <p:nvSpPr>
          <p:cNvPr id="6" name="TextBox 5"/>
          <p:cNvSpPr txBox="1"/>
          <p:nvPr/>
        </p:nvSpPr>
        <p:spPr>
          <a:xfrm>
            <a:off x="304800" y="2971740"/>
            <a:ext cx="3124200" cy="1569660"/>
          </a:xfrm>
          <a:prstGeom prst="rect">
            <a:avLst/>
          </a:prstGeom>
          <a:noFill/>
        </p:spPr>
        <p:txBody>
          <a:bodyPr wrap="square" rtlCol="0">
            <a:spAutoFit/>
          </a:bodyPr>
          <a:lstStyle/>
          <a:p>
            <a:pPr algn="ctr"/>
            <a:r>
              <a:rPr lang="en-US" sz="1600" dirty="0" smtClean="0"/>
              <a:t>The image on the right is the result of the </a:t>
            </a:r>
            <a:r>
              <a:rPr lang="en-US" sz="1600" dirty="0" err="1" smtClean="0"/>
              <a:t>linearizer</a:t>
            </a:r>
            <a:r>
              <a:rPr lang="en-US" sz="1600" dirty="0" smtClean="0"/>
              <a:t> topology that this paper is demonstrating.  There is no more breadth to the results that were reported in this paper.</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quarter" idx="1"/>
          </p:nvPr>
        </p:nvSpPr>
        <p:spPr>
          <a:xfrm>
            <a:off x="685800" y="1295400"/>
            <a:ext cx="7772400" cy="4267200"/>
          </a:xfrm>
        </p:spPr>
        <p:txBody>
          <a:bodyPr>
            <a:normAutofit fontScale="85000" lnSpcReduction="20000"/>
          </a:bodyPr>
          <a:lstStyle/>
          <a:p>
            <a:r>
              <a:rPr lang="en-US" dirty="0" smtClean="0"/>
              <a:t>Category of </a:t>
            </a:r>
            <a:r>
              <a:rPr lang="en-US" dirty="0" err="1" smtClean="0"/>
              <a:t>GaN</a:t>
            </a:r>
            <a:r>
              <a:rPr lang="en-US" dirty="0" smtClean="0"/>
              <a:t>/TWTA Analog Pre-Distorter</a:t>
            </a:r>
          </a:p>
          <a:p>
            <a:pPr lvl="1"/>
            <a:r>
              <a:rPr lang="en-US" dirty="0" smtClean="0">
                <a:solidFill>
                  <a:schemeClr val="bg1">
                    <a:lumMod val="75000"/>
                  </a:schemeClr>
                </a:solidFill>
              </a:rPr>
              <a:t>Narrowband Reflective Single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Reflective Single Path</a:t>
            </a:r>
          </a:p>
          <a:p>
            <a:pPr lvl="2"/>
            <a:r>
              <a:rPr lang="en-US" dirty="0" smtClean="0">
                <a:solidFill>
                  <a:schemeClr val="bg1">
                    <a:lumMod val="75000"/>
                  </a:schemeClr>
                </a:solidFill>
              </a:rPr>
              <a:t>Paper 1</a:t>
            </a:r>
          </a:p>
          <a:p>
            <a:pPr lvl="1"/>
            <a:r>
              <a:rPr lang="en-US" dirty="0" smtClean="0"/>
              <a:t>Wideband </a:t>
            </a:r>
            <a:r>
              <a:rPr lang="en-US" dirty="0" err="1" smtClean="0"/>
              <a:t>Transmissive</a:t>
            </a:r>
            <a:r>
              <a:rPr lang="en-US" dirty="0" smtClean="0"/>
              <a:t> Single Path</a:t>
            </a:r>
          </a:p>
          <a:p>
            <a:pPr lvl="2"/>
            <a:r>
              <a:rPr lang="en-US" dirty="0" smtClean="0"/>
              <a:t>Paper 1 - 2</a:t>
            </a:r>
          </a:p>
          <a:p>
            <a:pPr lvl="1"/>
            <a:r>
              <a:rPr lang="en-US" dirty="0" smtClean="0">
                <a:solidFill>
                  <a:schemeClr val="bg1">
                    <a:lumMod val="75000"/>
                  </a:schemeClr>
                </a:solidFill>
              </a:rPr>
              <a:t>Wideband </a:t>
            </a:r>
            <a:r>
              <a:rPr lang="en-US" dirty="0" err="1" smtClean="0">
                <a:solidFill>
                  <a:schemeClr val="bg1">
                    <a:lumMod val="75000"/>
                  </a:schemeClr>
                </a:solidFill>
              </a:rPr>
              <a:t>Transmissive</a:t>
            </a:r>
            <a:r>
              <a:rPr lang="en-US" dirty="0" smtClean="0">
                <a:solidFill>
                  <a:schemeClr val="bg1">
                    <a:lumMod val="75000"/>
                  </a:schemeClr>
                </a:solidFill>
              </a:rPr>
              <a:t> Dual Path</a:t>
            </a:r>
          </a:p>
          <a:p>
            <a:pPr lvl="2"/>
            <a:r>
              <a:rPr lang="en-US" dirty="0" smtClean="0">
                <a:solidFill>
                  <a:schemeClr val="bg1">
                    <a:lumMod val="75000"/>
                  </a:schemeClr>
                </a:solidFill>
              </a:rPr>
              <a:t>Paper 1 - 4</a:t>
            </a:r>
          </a:p>
          <a:p>
            <a:pPr lvl="1"/>
            <a:r>
              <a:rPr lang="en-US" dirty="0" smtClean="0">
                <a:solidFill>
                  <a:schemeClr val="bg1">
                    <a:lumMod val="75000"/>
                  </a:schemeClr>
                </a:solidFill>
              </a:rPr>
              <a:t>Wideband Reflective </a:t>
            </a:r>
            <a:r>
              <a:rPr lang="en-US" dirty="0" err="1" smtClean="0">
                <a:solidFill>
                  <a:schemeClr val="bg1">
                    <a:lumMod val="75000"/>
                  </a:schemeClr>
                </a:solidFill>
              </a:rPr>
              <a:t>Transmissive</a:t>
            </a:r>
            <a:r>
              <a:rPr lang="en-US" dirty="0" smtClean="0">
                <a:solidFill>
                  <a:schemeClr val="bg1">
                    <a:lumMod val="75000"/>
                  </a:schemeClr>
                </a:solidFill>
              </a:rPr>
              <a:t> Dual Path</a:t>
            </a:r>
          </a:p>
          <a:p>
            <a:pPr lvl="2"/>
            <a:r>
              <a:rPr lang="en-US" dirty="0" smtClean="0">
                <a:solidFill>
                  <a:schemeClr val="bg1">
                    <a:lumMod val="75000"/>
                  </a:schemeClr>
                </a:solidFill>
              </a:rPr>
              <a:t>Paper 1</a:t>
            </a:r>
          </a:p>
          <a:p>
            <a:pPr lvl="1"/>
            <a:r>
              <a:rPr lang="en-US" dirty="0" smtClean="0">
                <a:solidFill>
                  <a:schemeClr val="bg1">
                    <a:lumMod val="75000"/>
                  </a:schemeClr>
                </a:solidFill>
              </a:rPr>
              <a:t>Wideband Unknown</a:t>
            </a:r>
          </a:p>
          <a:p>
            <a:pPr lvl="2"/>
            <a:r>
              <a:rPr lang="en-US" dirty="0" smtClean="0">
                <a:solidFill>
                  <a:schemeClr val="bg1">
                    <a:lumMod val="75000"/>
                  </a:schemeClr>
                </a:solidFill>
              </a:rPr>
              <a:t>Paper 1 – 2</a:t>
            </a:r>
          </a:p>
          <a:p>
            <a:r>
              <a:rPr lang="en-US" dirty="0" smtClean="0">
                <a:solidFill>
                  <a:schemeClr val="bg1">
                    <a:lumMod val="75000"/>
                  </a:schemeClr>
                </a:solidFill>
              </a:rPr>
              <a:t>Best State Of The Art Performance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329</TotalTime>
  <Words>3025</Words>
  <Application>Microsoft Office PowerPoint</Application>
  <PresentationFormat>On-screen Show (4:3)</PresentationFormat>
  <Paragraphs>352</Paragraphs>
  <Slides>63</Slides>
  <Notes>1</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Equity</vt:lpstr>
      <vt:lpstr>State Of The Art GaN/TWTA Analog Linearizer Overview</vt:lpstr>
      <vt:lpstr>Outline</vt:lpstr>
      <vt:lpstr>Outline</vt:lpstr>
      <vt:lpstr>Narrowband Reflective Single Path: Paper 1</vt:lpstr>
      <vt:lpstr>Narrowband Reflective Single Path: Paper 1</vt:lpstr>
      <vt:lpstr>Outline</vt:lpstr>
      <vt:lpstr>Wideband Reflective Single Path: Paper 1</vt:lpstr>
      <vt:lpstr>Wideband Reflective Single Path: Paper 1</vt:lpstr>
      <vt:lpstr>Outline</vt:lpstr>
      <vt:lpstr>Wideband Transmissive Single Path: Paper 1</vt:lpstr>
      <vt:lpstr>Wideband Reflective Single Path: Paper 1</vt:lpstr>
      <vt:lpstr>Wideband Transmissive Single Path: Paper 1</vt:lpstr>
      <vt:lpstr>Wideband Transmissive Single Path: Paper 1</vt:lpstr>
      <vt:lpstr>Wideband Reflective Single Path: Paper 1</vt:lpstr>
      <vt:lpstr>Wideband Transmissive Single Path: Paper 1</vt:lpstr>
      <vt:lpstr>Outline</vt:lpstr>
      <vt:lpstr>Wideband Transmissive Single Path: Paper 2</vt:lpstr>
      <vt:lpstr>Wideband Transmissive Single Path: Paper 2</vt:lpstr>
      <vt:lpstr>Wideband Transmissive Single Path: Paper 2</vt:lpstr>
      <vt:lpstr>Outline</vt:lpstr>
      <vt:lpstr>Wideband Transmissive Dual Path: Paper 1</vt:lpstr>
      <vt:lpstr>Wideband Transmissive Dual Path: Paper 1</vt:lpstr>
      <vt:lpstr>Wideband Transmissive Dual Path: Paper 1</vt:lpstr>
      <vt:lpstr>Wideband Transmissive Dual Path: Paper 1</vt:lpstr>
      <vt:lpstr>Outline</vt:lpstr>
      <vt:lpstr>Wideband Transmissive Dual Path: Paper 2</vt:lpstr>
      <vt:lpstr>Wideband Transmissive Dual Path: Paper 2</vt:lpstr>
      <vt:lpstr>Wideband Transmissive Dual Path: Paper 2</vt:lpstr>
      <vt:lpstr>Wideband Transmissive Dual Path: Paper 2</vt:lpstr>
      <vt:lpstr>Outline</vt:lpstr>
      <vt:lpstr>Wideband Transmissive Dual Path: Paper 3</vt:lpstr>
      <vt:lpstr>Wideband Transmissive Dual Path: Paper 3</vt:lpstr>
      <vt:lpstr>Wideband Transmissive Dual Path: Paper 3</vt:lpstr>
      <vt:lpstr>Wideband Transmissive Dual Path: Paper 4</vt:lpstr>
      <vt:lpstr>Wideband Transmissive Dual Path: Paper 3</vt:lpstr>
      <vt:lpstr>Wideband Transmissive Dual Path: Paper 3</vt:lpstr>
      <vt:lpstr>Wideband Transmissive Dual Path: Paper 3</vt:lpstr>
      <vt:lpstr>Wideband Transmissive Dual Path: Paper 3</vt:lpstr>
      <vt:lpstr>Wideband Transmissive Dual Path: Paper 3</vt:lpstr>
      <vt:lpstr>Wideband Transmissive Dual Path: Paper 3</vt:lpstr>
      <vt:lpstr>Outline</vt:lpstr>
      <vt:lpstr>Wideband Transmissive Dual Path: Paper 4</vt:lpstr>
      <vt:lpstr>Wideband Transmissive Dual Path: Paper 4</vt:lpstr>
      <vt:lpstr>Wideband Transmissive Dual Path: Paper 4</vt:lpstr>
      <vt:lpstr>Wideband Transmissive Dual Path: Paper 4</vt:lpstr>
      <vt:lpstr>Outline</vt:lpstr>
      <vt:lpstr>Wideband Reflective Transmissive Dual Path: Paper 1</vt:lpstr>
      <vt:lpstr>Wideband Reflective Transmissive Dual Path: Paper 1</vt:lpstr>
      <vt:lpstr>Outline</vt:lpstr>
      <vt:lpstr>Wideband Unknown: Paper 1</vt:lpstr>
      <vt:lpstr>Wideband Unknown: Paper 1</vt:lpstr>
      <vt:lpstr>Wideband Unknown: Paper 1</vt:lpstr>
      <vt:lpstr>Outline</vt:lpstr>
      <vt:lpstr>Wideband Unknown: Paper 2</vt:lpstr>
      <vt:lpstr>Wideband Unknown: Paper 2</vt:lpstr>
      <vt:lpstr>Outline</vt:lpstr>
      <vt:lpstr>Best State Of The Art Performance</vt:lpstr>
      <vt:lpstr>Best State Of The Art Performance</vt:lpstr>
      <vt:lpstr>Best State Of The Art Performance</vt:lpstr>
      <vt:lpstr>Best State Of The Art Performance</vt:lpstr>
      <vt:lpstr>Best State Of The Art Performance</vt:lpstr>
      <vt:lpstr>Best State Of The Art Performance</vt:lpstr>
      <vt:lpstr>Best State Of The Art Performance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 Of The Art GaN Linearizer Overview</dc:title>
  <dc:creator>John Sochacki</dc:creator>
  <cp:lastModifiedBy>John Sochacki</cp:lastModifiedBy>
  <cp:revision>132</cp:revision>
  <dcterms:created xsi:type="dcterms:W3CDTF">2006-08-16T00:00:00Z</dcterms:created>
  <dcterms:modified xsi:type="dcterms:W3CDTF">2017-02-21T13:55:31Z</dcterms:modified>
</cp:coreProperties>
</file>